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4"/>
    <p:sldMasterId id="2147483664" r:id="rId5"/>
    <p:sldMasterId id="2147483665"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75b10efd6a_2_814:notes"/>
          <p:cNvSpPr txBox="1"/>
          <p:nvPr>
            <p:ph idx="1" type="body"/>
          </p:nvPr>
        </p:nvSpPr>
        <p:spPr>
          <a:xfrm>
            <a:off x="756000" y="5078520"/>
            <a:ext cx="6047640" cy="48110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375b10efd6a_2_8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75b10efd6a_0_215: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g375b10efd6a_0_215: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216000" lvl="0" marL="216000" rtl="0" algn="l">
              <a:spcBef>
                <a:spcPts val="0"/>
              </a:spcBef>
              <a:spcAft>
                <a:spcPts val="0"/>
              </a:spcAft>
              <a:buSzPts val="1800"/>
              <a:buNone/>
            </a:pPr>
            <a:r>
              <a:rPr lang="en" sz="1800">
                <a:latin typeface="Calibri"/>
                <a:ea typeface="Calibri"/>
                <a:cs typeface="Calibri"/>
                <a:sym typeface="Calibri"/>
              </a:rPr>
              <a:t>Our knowledge graph integrates data from GADM, OSM, MarineRegions and of course Sentinel-1 and Sentinel-2 images. To facilitate fast and accurate responses we employ offline geospatial interlinking on our knowledge graph.</a:t>
            </a:r>
            <a:endParaRPr b="0" sz="1800" strike="noStrike">
              <a:solidFill>
                <a:srgbClr val="000000"/>
              </a:solidFill>
              <a:latin typeface="Calibri"/>
              <a:ea typeface="Calibri"/>
              <a:cs typeface="Calibri"/>
              <a:sym typeface="Calibri"/>
            </a:endParaRPr>
          </a:p>
        </p:txBody>
      </p:sp>
      <p:sp>
        <p:nvSpPr>
          <p:cNvPr id="162" name="Google Shape;162;g375b10efd6a_0_215: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75b10efd6a_0_252: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g375b10efd6a_0_252: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216000" lvl="0" marL="216000" rtl="0" algn="l">
              <a:spcBef>
                <a:spcPts val="0"/>
              </a:spcBef>
              <a:spcAft>
                <a:spcPts val="0"/>
              </a:spcAft>
              <a:buSzPts val="1800"/>
              <a:buNone/>
            </a:pPr>
            <a:r>
              <a:rPr lang="en" sz="1800">
                <a:latin typeface="Calibri"/>
                <a:ea typeface="Calibri"/>
                <a:cs typeface="Calibri"/>
                <a:sym typeface="Calibri"/>
              </a:rPr>
              <a:t>SLIDE</a:t>
            </a:r>
            <a:endParaRPr sz="1800">
              <a:latin typeface="Calibri"/>
              <a:ea typeface="Calibri"/>
              <a:cs typeface="Calibri"/>
              <a:sym typeface="Calibri"/>
            </a:endParaRPr>
          </a:p>
          <a:p>
            <a:pPr indent="-216000" lvl="0" marL="216000" rtl="0" algn="l">
              <a:spcBef>
                <a:spcPts val="0"/>
              </a:spcBef>
              <a:spcAft>
                <a:spcPts val="0"/>
              </a:spcAft>
              <a:buSzPts val="1800"/>
              <a:buNone/>
            </a:pPr>
            <a:r>
              <a:rPr lang="en" sz="1800">
                <a:latin typeface="Calibri"/>
                <a:ea typeface="Calibri"/>
                <a:cs typeface="Calibri"/>
                <a:sym typeface="Calibri"/>
              </a:rPr>
              <a:t>In cases where we are lacking the necessary metadata. Search-by-Text complements our KGQA engine. In this example, the amount of vessels in each image is not available in the image metadata.</a:t>
            </a:r>
            <a:endParaRPr b="0" sz="1800" strike="noStrike">
              <a:solidFill>
                <a:srgbClr val="000000"/>
              </a:solidFill>
              <a:latin typeface="Calibri"/>
              <a:ea typeface="Calibri"/>
              <a:cs typeface="Calibri"/>
              <a:sym typeface="Calibri"/>
            </a:endParaRPr>
          </a:p>
        </p:txBody>
      </p:sp>
      <p:sp>
        <p:nvSpPr>
          <p:cNvPr id="171" name="Google Shape;171;g375b10efd6a_0_252: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75b10efd6a_0_262: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g375b10efd6a_0_262: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800"/>
              <a:buNone/>
            </a:pPr>
            <a:r>
              <a:rPr lang="en" sz="1800">
                <a:solidFill>
                  <a:schemeClr val="dk1"/>
                </a:solidFill>
                <a:latin typeface="Calibri"/>
                <a:ea typeface="Calibri"/>
                <a:cs typeface="Calibri"/>
                <a:sym typeface="Calibri"/>
              </a:rPr>
              <a:t>The hash code archive contains hashcodes for all images in our system and is created offline. The use of hash codes for image retrieval ensures rapid response time.</a:t>
            </a:r>
            <a:endParaRPr sz="1800">
              <a:latin typeface="Calibri"/>
              <a:ea typeface="Calibri"/>
              <a:cs typeface="Calibri"/>
              <a:sym typeface="Calibri"/>
            </a:endParaRPr>
          </a:p>
        </p:txBody>
      </p:sp>
      <p:sp>
        <p:nvSpPr>
          <p:cNvPr id="179" name="Google Shape;179;g375b10efd6a_0_262: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72f59d089c_0_5: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372f59d089c_0_5: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216000" lvl="0" marL="216000" rtl="0" algn="l">
              <a:spcBef>
                <a:spcPts val="0"/>
              </a:spcBef>
              <a:spcAft>
                <a:spcPts val="0"/>
              </a:spcAft>
              <a:buSzPts val="1800"/>
              <a:buNone/>
            </a:pPr>
            <a:r>
              <a:t/>
            </a:r>
            <a:endParaRPr b="0" sz="1800" strike="noStrike">
              <a:solidFill>
                <a:srgbClr val="000000"/>
              </a:solidFill>
              <a:latin typeface="Calibri"/>
              <a:ea typeface="Calibri"/>
              <a:cs typeface="Calibri"/>
              <a:sym typeface="Calibri"/>
            </a:endParaRPr>
          </a:p>
        </p:txBody>
      </p:sp>
      <p:sp>
        <p:nvSpPr>
          <p:cNvPr id="188" name="Google Shape;188;g372f59d089c_0_5: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2f59d089c_0_12: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g372f59d089c_0_12: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216000" lvl="0" marL="216000" rtl="0" algn="l">
              <a:spcBef>
                <a:spcPts val="0"/>
              </a:spcBef>
              <a:spcAft>
                <a:spcPts val="0"/>
              </a:spcAft>
              <a:buSzPts val="1800"/>
              <a:buNone/>
            </a:pPr>
            <a:r>
              <a:rPr lang="en" sz="1800">
                <a:latin typeface="Calibri"/>
                <a:ea typeface="Calibri"/>
                <a:cs typeface="Calibri"/>
                <a:sym typeface="Calibri"/>
              </a:rPr>
              <a:t>We extended DUCH to work for S1-S2 cross modal.</a:t>
            </a:r>
            <a:endParaRPr sz="1800">
              <a:latin typeface="Calibri"/>
              <a:ea typeface="Calibri"/>
              <a:cs typeface="Calibri"/>
              <a:sym typeface="Calibri"/>
            </a:endParaRPr>
          </a:p>
          <a:p>
            <a:pPr indent="-216000" lvl="0" marL="216000" rtl="0" algn="l">
              <a:spcBef>
                <a:spcPts val="0"/>
              </a:spcBef>
              <a:spcAft>
                <a:spcPts val="0"/>
              </a:spcAft>
              <a:buSzPts val="1800"/>
              <a:buNone/>
            </a:pPr>
            <a:r>
              <a:rPr lang="en" sz="1800">
                <a:latin typeface="Calibri"/>
                <a:ea typeface="Calibri"/>
                <a:cs typeface="Calibri"/>
                <a:sym typeface="Calibri"/>
              </a:rPr>
              <a:t>NEXT SLIDE</a:t>
            </a:r>
            <a:endParaRPr sz="1800">
              <a:latin typeface="Calibri"/>
              <a:ea typeface="Calibri"/>
              <a:cs typeface="Calibri"/>
              <a:sym typeface="Calibri"/>
            </a:endParaRPr>
          </a:p>
        </p:txBody>
      </p:sp>
      <p:sp>
        <p:nvSpPr>
          <p:cNvPr id="196" name="Google Shape;196;g372f59d089c_0_12: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72f59d089c_0_23: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g372f59d089c_0_23: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800"/>
              <a:buNone/>
            </a:pPr>
            <a:r>
              <a:rPr lang="en" sz="1800">
                <a:latin typeface="Calibri"/>
                <a:ea typeface="Calibri"/>
                <a:cs typeface="Calibri"/>
                <a:sym typeface="Calibri"/>
              </a:rPr>
              <a:t>NEXT SLIDE</a:t>
            </a:r>
            <a:endParaRPr b="0" sz="1800" strike="noStrike">
              <a:solidFill>
                <a:srgbClr val="000000"/>
              </a:solidFill>
              <a:latin typeface="Calibri"/>
              <a:ea typeface="Calibri"/>
              <a:cs typeface="Calibri"/>
              <a:sym typeface="Calibri"/>
            </a:endParaRPr>
          </a:p>
        </p:txBody>
      </p:sp>
      <p:sp>
        <p:nvSpPr>
          <p:cNvPr id="204" name="Google Shape;204;g372f59d089c_0_23: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75b10efd6a_0_227: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g375b10efd6a_0_227: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216000" lvl="0" marL="216000" rtl="0" algn="l">
              <a:spcBef>
                <a:spcPts val="0"/>
              </a:spcBef>
              <a:spcAft>
                <a:spcPts val="0"/>
              </a:spcAft>
              <a:buSzPts val="1800"/>
              <a:buNone/>
            </a:pPr>
            <a:r>
              <a:rPr lang="en" sz="1800">
                <a:latin typeface="Calibri"/>
                <a:ea typeface="Calibri"/>
                <a:cs typeface="Calibri"/>
                <a:sym typeface="Calibri"/>
              </a:rPr>
              <a:t>Last but not least, SLIDE</a:t>
            </a:r>
            <a:endParaRPr b="0" sz="1800" strike="noStrike">
              <a:solidFill>
                <a:srgbClr val="000000"/>
              </a:solidFill>
              <a:latin typeface="Calibri"/>
              <a:ea typeface="Calibri"/>
              <a:cs typeface="Calibri"/>
              <a:sym typeface="Calibri"/>
            </a:endParaRPr>
          </a:p>
        </p:txBody>
      </p:sp>
      <p:sp>
        <p:nvSpPr>
          <p:cNvPr id="213" name="Google Shape;213;g375b10efd6a_0_227: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75b10efd6a_0_235: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g375b10efd6a_0_235: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800"/>
              <a:buNone/>
            </a:pPr>
            <a:r>
              <a:t/>
            </a:r>
            <a:endParaRPr b="0" sz="1800" strike="noStrike">
              <a:solidFill>
                <a:srgbClr val="000000"/>
              </a:solidFill>
              <a:latin typeface="Calibri"/>
              <a:ea typeface="Calibri"/>
              <a:cs typeface="Calibri"/>
              <a:sym typeface="Calibri"/>
            </a:endParaRPr>
          </a:p>
        </p:txBody>
      </p:sp>
      <p:sp>
        <p:nvSpPr>
          <p:cNvPr id="224" name="Google Shape;224;g375b10efd6a_0_235: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75b10efd6a_2_558:notes"/>
          <p:cNvSpPr txBox="1"/>
          <p:nvPr>
            <p:ph idx="1" type="body"/>
          </p:nvPr>
        </p:nvSpPr>
        <p:spPr>
          <a:xfrm>
            <a:off x="756000" y="5078520"/>
            <a:ext cx="6047640" cy="48110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finish the presentation let’s see a quick snapshot of our system in action.</a:t>
            </a:r>
            <a:endParaRPr/>
          </a:p>
        </p:txBody>
      </p:sp>
      <p:sp>
        <p:nvSpPr>
          <p:cNvPr id="232" name="Google Shape;232;g375b10efd6a_2_55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75b10efd6a_2_562:notes"/>
          <p:cNvSpPr txBox="1"/>
          <p:nvPr>
            <p:ph idx="1" type="body"/>
          </p:nvPr>
        </p:nvSpPr>
        <p:spPr>
          <a:xfrm>
            <a:off x="756000" y="5078520"/>
            <a:ext cx="6047640" cy="48110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collection of 5 screenshots showcasing a workflow in our system.</a:t>
            </a:r>
            <a:endParaRPr/>
          </a:p>
          <a:p>
            <a:pPr indent="-298450" lvl="0" marL="457200" rtl="0" algn="l">
              <a:spcBef>
                <a:spcPts val="0"/>
              </a:spcBef>
              <a:spcAft>
                <a:spcPts val="0"/>
              </a:spcAft>
              <a:buSzPts val="1100"/>
              <a:buChar char="-"/>
            </a:pPr>
            <a:r>
              <a:rPr lang="en"/>
              <a:t>The user has first selected an image.</a:t>
            </a:r>
            <a:endParaRPr/>
          </a:p>
          <a:p>
            <a:pPr indent="-298450" lvl="0" marL="457200" rtl="0" algn="l">
              <a:spcBef>
                <a:spcPts val="0"/>
              </a:spcBef>
              <a:spcAft>
                <a:spcPts val="0"/>
              </a:spcAft>
              <a:buSzPts val="1100"/>
              <a:buChar char="-"/>
            </a:pPr>
            <a:r>
              <a:rPr lang="en"/>
              <a:t>Then they </a:t>
            </a:r>
            <a:r>
              <a:rPr lang="en"/>
              <a:t>request</a:t>
            </a:r>
            <a:r>
              <a:rPr lang="en"/>
              <a:t> similar sentinel-2 images.</a:t>
            </a:r>
            <a:endParaRPr/>
          </a:p>
          <a:p>
            <a:pPr indent="-298450" lvl="0" marL="457200" rtl="0" algn="l">
              <a:spcBef>
                <a:spcPts val="0"/>
              </a:spcBef>
              <a:spcAft>
                <a:spcPts val="0"/>
              </a:spcAft>
              <a:buSzPts val="1100"/>
              <a:buChar char="-"/>
            </a:pPr>
            <a:r>
              <a:rPr lang="en"/>
              <a:t>The images are retrieved and shown side by side with the original images.</a:t>
            </a:r>
            <a:endParaRPr/>
          </a:p>
          <a:p>
            <a:pPr indent="-298450" lvl="0" marL="457200" rtl="0" algn="l">
              <a:spcBef>
                <a:spcPts val="0"/>
              </a:spcBef>
              <a:spcAft>
                <a:spcPts val="0"/>
              </a:spcAft>
              <a:buSzPts val="1100"/>
              <a:buChar char="-"/>
            </a:pPr>
            <a:r>
              <a:rPr lang="en"/>
              <a:t>The user then requests explanation of why these images were deemed similar, and a heatmap with LULC classes is generated to show the perceived similarity visually.</a:t>
            </a:r>
            <a:endParaRPr/>
          </a:p>
          <a:p>
            <a:pPr indent="-298450" lvl="0" marL="457200" rtl="0" algn="l">
              <a:spcBef>
                <a:spcPts val="0"/>
              </a:spcBef>
              <a:spcAft>
                <a:spcPts val="0"/>
              </a:spcAft>
              <a:buSzPts val="1100"/>
              <a:buChar char="-"/>
            </a:pPr>
            <a:r>
              <a:rPr lang="en"/>
              <a:t>Finally the user engages with the VQA engine to ask for information about the selected image.</a:t>
            </a:r>
            <a:endParaRPr/>
          </a:p>
        </p:txBody>
      </p:sp>
      <p:sp>
        <p:nvSpPr>
          <p:cNvPr id="237" name="Google Shape;237;g375b10efd6a_2_56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75b10efd6a_2_225:notes"/>
          <p:cNvSpPr txBox="1"/>
          <p:nvPr>
            <p:ph idx="1" type="body"/>
          </p:nvPr>
        </p:nvSpPr>
        <p:spPr>
          <a:xfrm>
            <a:off x="756000" y="5078520"/>
            <a:ext cx="6047640" cy="48110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375b10efd6a_2_22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9b34c749cd_0_0: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9b34c749cd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75b10efd6a_2_233:notes"/>
          <p:cNvSpPr txBox="1"/>
          <p:nvPr>
            <p:ph idx="1" type="body"/>
          </p:nvPr>
        </p:nvSpPr>
        <p:spPr>
          <a:xfrm>
            <a:off x="756000" y="5078520"/>
            <a:ext cx="6047640" cy="48110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375b10efd6a_2_23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87a736453b_0_25: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was developed by a </a:t>
            </a:r>
            <a:r>
              <a:rPr lang="en"/>
              <a:t>consortium</a:t>
            </a:r>
            <a:r>
              <a:rPr lang="en"/>
              <a:t> </a:t>
            </a:r>
            <a:r>
              <a:rPr lang="en"/>
              <a:t>consisting of 3 members, a company and two universities. The national kapodistrian university of athens, led by Prof. Manolis Koubarakis and the Technical University of Berlin led by Prof. Begum Demir were responsible for developing the core functionalities and scientific engines of the digital assistant, while e-GEOS was tasked with providing the deployment and building the application for the DA.</a:t>
            </a:r>
            <a:endParaRPr/>
          </a:p>
        </p:txBody>
      </p:sp>
      <p:sp>
        <p:nvSpPr>
          <p:cNvPr id="110" name="Google Shape;110;g387a736453b_0_2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5b10efd6a_2_248: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take a look at the architecture of our system and how its agentic components interpret and tackle user requests.</a:t>
            </a:r>
            <a:endParaRPr/>
          </a:p>
        </p:txBody>
      </p:sp>
      <p:sp>
        <p:nvSpPr>
          <p:cNvPr id="126" name="Google Shape;126;g375b10efd6a_2_24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72f59d089c_0_42: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g372f59d089c_0_42: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216000" lvl="0" marL="216000" rtl="0" algn="l">
              <a:spcBef>
                <a:spcPts val="0"/>
              </a:spcBef>
              <a:spcAft>
                <a:spcPts val="0"/>
              </a:spcAft>
              <a:buSzPts val="1800"/>
              <a:buNone/>
            </a:pPr>
            <a:r>
              <a:rPr lang="en" sz="1800">
                <a:latin typeface="Calibri"/>
                <a:ea typeface="Calibri"/>
                <a:cs typeface="Calibri"/>
                <a:sym typeface="Calibri"/>
              </a:rPr>
              <a:t>First bullet points</a:t>
            </a:r>
            <a:endParaRPr sz="1800">
              <a:latin typeface="Calibri"/>
              <a:ea typeface="Calibri"/>
              <a:cs typeface="Calibri"/>
              <a:sym typeface="Calibri"/>
            </a:endParaRPr>
          </a:p>
          <a:p>
            <a:pPr indent="0" lvl="0" marL="0" rtl="0" algn="l">
              <a:spcBef>
                <a:spcPts val="0"/>
              </a:spcBef>
              <a:spcAft>
                <a:spcPts val="0"/>
              </a:spcAft>
              <a:buSzPts val="1800"/>
              <a:buNone/>
            </a:pPr>
            <a:r>
              <a:rPr lang="en" sz="1800">
                <a:latin typeface="Calibri"/>
                <a:ea typeface="Calibri"/>
                <a:cs typeface="Calibri"/>
                <a:sym typeface="Calibri"/>
              </a:rPr>
              <a:t>The auxiliary modules are not been shown on the schema that you see on the right hand side. Our focus is on the agentic core and how it uses the content extraction engines to answer user requests.</a:t>
            </a:r>
            <a:endParaRPr sz="1800">
              <a:latin typeface="Calibri"/>
              <a:ea typeface="Calibri"/>
              <a:cs typeface="Calibri"/>
              <a:sym typeface="Calibri"/>
            </a:endParaRPr>
          </a:p>
          <a:p>
            <a:pPr indent="0" lvl="0" marL="0" rtl="0" algn="l">
              <a:spcBef>
                <a:spcPts val="0"/>
              </a:spcBef>
              <a:spcAft>
                <a:spcPts val="0"/>
              </a:spcAft>
              <a:buSzPts val="1800"/>
              <a:buNone/>
            </a:pPr>
            <a:r>
              <a:rPr lang="en" sz="1800">
                <a:latin typeface="Calibri"/>
                <a:ea typeface="Calibri"/>
                <a:cs typeface="Calibri"/>
                <a:sym typeface="Calibri"/>
              </a:rPr>
              <a:t>NEXT SLIDE</a:t>
            </a:r>
            <a:endParaRPr sz="1800">
              <a:latin typeface="Calibri"/>
              <a:ea typeface="Calibri"/>
              <a:cs typeface="Calibri"/>
              <a:sym typeface="Calibri"/>
            </a:endParaRPr>
          </a:p>
        </p:txBody>
      </p:sp>
      <p:sp>
        <p:nvSpPr>
          <p:cNvPr id="132" name="Google Shape;132;g372f59d089c_0_42: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72f59d089c_0_55:notes"/>
          <p:cNvSpPr/>
          <p:nvPr>
            <p:ph idx="2" type="sldImg"/>
          </p:nvPr>
        </p:nvSpPr>
        <p:spPr>
          <a:xfrm>
            <a:off x="216000" y="812520"/>
            <a:ext cx="7126200" cy="4008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 name="Google Shape;139;g372f59d089c_0_55:notes"/>
          <p:cNvSpPr txBox="1"/>
          <p:nvPr>
            <p:ph idx="1" type="body"/>
          </p:nvPr>
        </p:nvSpPr>
        <p:spPr>
          <a:xfrm>
            <a:off x="756000" y="5078520"/>
            <a:ext cx="6046500" cy="480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800"/>
              <a:buNone/>
            </a:pPr>
            <a:r>
              <a:rPr lang="en" sz="1800">
                <a:solidFill>
                  <a:schemeClr val="dk1"/>
                </a:solidFill>
                <a:latin typeface="Calibri"/>
                <a:ea typeface="Calibri"/>
                <a:cs typeface="Calibri"/>
                <a:sym typeface="Calibri"/>
              </a:rPr>
              <a:t>Explain schema:</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800"/>
              <a:buFont typeface="Arial"/>
              <a:buNone/>
            </a:pPr>
            <a:r>
              <a:rPr lang="en" sz="1800">
                <a:solidFill>
                  <a:schemeClr val="dk1"/>
                </a:solidFill>
                <a:latin typeface="Calibri"/>
                <a:ea typeface="Calibri"/>
                <a:cs typeface="Calibri"/>
                <a:sym typeface="Calibri"/>
              </a:rPr>
              <a:t>   - We have our user who interact with our application through either the Web UI or the API.</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Requests consist of text, and optionally an image.</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This request is processed by our engine routing agent which serves as the entry point to the core of our system. This engine either propagates it to the conversational agent if it is out of domain/ambiguous or selects the appropriate tool for answering the request. In this case the two assistant agents also process the request to better understand it, extract useful arguments and ensure feasibility.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Then the request along with the arguments is send to the appropriate content extraction engine and the result is presented to the user.</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 sz="1800">
                <a:solidFill>
                  <a:schemeClr val="dk1"/>
                </a:solidFill>
                <a:latin typeface="Calibri"/>
                <a:ea typeface="Calibri"/>
                <a:cs typeface="Calibri"/>
                <a:sym typeface="Calibri"/>
              </a:rPr>
              <a:t>NEXT SLIDE</a:t>
            </a:r>
            <a:endParaRPr sz="1800">
              <a:solidFill>
                <a:schemeClr val="dk1"/>
              </a:solidFill>
              <a:latin typeface="Calibri"/>
              <a:ea typeface="Calibri"/>
              <a:cs typeface="Calibri"/>
              <a:sym typeface="Calibri"/>
            </a:endParaRPr>
          </a:p>
        </p:txBody>
      </p:sp>
      <p:sp>
        <p:nvSpPr>
          <p:cNvPr id="140" name="Google Shape;140;g372f59d089c_0_55:notes"/>
          <p:cNvSpPr txBox="1"/>
          <p:nvPr>
            <p:ph idx="12" type="sldNum"/>
          </p:nvPr>
        </p:nvSpPr>
        <p:spPr>
          <a:xfrm>
            <a:off x="4278960" y="10157400"/>
            <a:ext cx="3279600" cy="533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72f59d089c_0_35: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better understand the capacity and capabilities of our digital assistant we owe to take a look at what tools are available to it. All of our tools have been built with responsiveness in mind, since we care about real-time user interaction with our system.</a:t>
            </a:r>
            <a:endParaRPr/>
          </a:p>
        </p:txBody>
      </p:sp>
      <p:sp>
        <p:nvSpPr>
          <p:cNvPr id="147" name="Google Shape;147;g372f59d089c_0_3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5b10efd6a_2_256:notes"/>
          <p:cNvSpPr/>
          <p:nvPr>
            <p:ph idx="2" type="sldImg"/>
          </p:nvPr>
        </p:nvSpPr>
        <p:spPr>
          <a:xfrm>
            <a:off x="216000" y="812520"/>
            <a:ext cx="7126200" cy="40078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g375b10efd6a_2_256:notes"/>
          <p:cNvSpPr txBox="1"/>
          <p:nvPr>
            <p:ph idx="1" type="body"/>
          </p:nvPr>
        </p:nvSpPr>
        <p:spPr>
          <a:xfrm>
            <a:off x="756000" y="5078520"/>
            <a:ext cx="6046560" cy="4809960"/>
          </a:xfrm>
          <a:prstGeom prst="rect">
            <a:avLst/>
          </a:prstGeom>
          <a:noFill/>
          <a:ln>
            <a:noFill/>
          </a:ln>
        </p:spPr>
        <p:txBody>
          <a:bodyPr anchorCtr="0" anchor="t" bIns="0" lIns="0" spcFirstLastPara="1" rIns="0" wrap="square" tIns="0">
            <a:noAutofit/>
          </a:bodyPr>
          <a:lstStyle/>
          <a:p>
            <a:pPr indent="-216000" lvl="0" marL="216000" rtl="0" algn="l">
              <a:spcBef>
                <a:spcPts val="0"/>
              </a:spcBef>
              <a:spcAft>
                <a:spcPts val="0"/>
              </a:spcAft>
              <a:buSzPts val="1800"/>
              <a:buNone/>
            </a:pPr>
            <a:r>
              <a:rPr lang="en" sz="1800">
                <a:latin typeface="Calibri"/>
                <a:ea typeface="Calibri"/>
                <a:cs typeface="Calibri"/>
                <a:sym typeface="Calibri"/>
              </a:rPr>
              <a:t>What is shown in the slide.</a:t>
            </a:r>
            <a:endParaRPr sz="1800">
              <a:latin typeface="Calibri"/>
              <a:ea typeface="Calibri"/>
              <a:cs typeface="Calibri"/>
              <a:sym typeface="Calibri"/>
            </a:endParaRPr>
          </a:p>
          <a:p>
            <a:pPr indent="-216000" lvl="0" marL="216000" rtl="0" algn="l">
              <a:spcBef>
                <a:spcPts val="0"/>
              </a:spcBef>
              <a:spcAft>
                <a:spcPts val="0"/>
              </a:spcAft>
              <a:buSzPts val="1800"/>
              <a:buNone/>
            </a:pPr>
            <a:r>
              <a:rPr lang="en" sz="1800">
                <a:latin typeface="Calibri"/>
                <a:ea typeface="Calibri"/>
                <a:cs typeface="Calibri"/>
                <a:sym typeface="Calibri"/>
              </a:rPr>
              <a:t>On the left hand side we see the outlines of these images placed on the map and they are indeed in the Piedmont region.</a:t>
            </a:r>
            <a:endParaRPr sz="1800">
              <a:latin typeface="Calibri"/>
              <a:ea typeface="Calibri"/>
              <a:cs typeface="Calibri"/>
              <a:sym typeface="Calibri"/>
            </a:endParaRPr>
          </a:p>
          <a:p>
            <a:pPr indent="-216000" lvl="0" marL="216000" rtl="0" algn="l">
              <a:spcBef>
                <a:spcPts val="0"/>
              </a:spcBef>
              <a:spcAft>
                <a:spcPts val="0"/>
              </a:spcAft>
              <a:buSzPts val="1800"/>
              <a:buNone/>
            </a:pPr>
            <a:r>
              <a:rPr lang="en" sz="1800">
                <a:latin typeface="Calibri"/>
                <a:ea typeface="Calibri"/>
                <a:cs typeface="Calibri"/>
                <a:sym typeface="Calibri"/>
              </a:rPr>
              <a:t>On the right hand side we see the images themselves, with low cloud coverage and high vegetation coverage.</a:t>
            </a:r>
            <a:endParaRPr sz="1800">
              <a:latin typeface="Calibri"/>
              <a:ea typeface="Calibri"/>
              <a:cs typeface="Calibri"/>
              <a:sym typeface="Calibri"/>
            </a:endParaRPr>
          </a:p>
          <a:p>
            <a:pPr indent="0" lvl="0" marL="0" rtl="0" algn="l">
              <a:spcBef>
                <a:spcPts val="0"/>
              </a:spcBef>
              <a:spcAft>
                <a:spcPts val="0"/>
              </a:spcAft>
              <a:buSzPts val="1800"/>
              <a:buNone/>
            </a:pPr>
            <a:r>
              <a:rPr lang="en" sz="1800">
                <a:latin typeface="Calibri"/>
                <a:ea typeface="Calibri"/>
                <a:cs typeface="Calibri"/>
                <a:sym typeface="Calibri"/>
              </a:rPr>
              <a:t>Note that in this case we do not reason about image contents. We are only interested in metadata. So this is a purely NLP task.</a:t>
            </a:r>
            <a:endParaRPr sz="1800">
              <a:latin typeface="Calibri"/>
              <a:ea typeface="Calibri"/>
              <a:cs typeface="Calibri"/>
              <a:sym typeface="Calibri"/>
            </a:endParaRPr>
          </a:p>
          <a:p>
            <a:pPr indent="0" lvl="0" marL="0" rtl="0" algn="l">
              <a:spcBef>
                <a:spcPts val="0"/>
              </a:spcBef>
              <a:spcAft>
                <a:spcPts val="0"/>
              </a:spcAft>
              <a:buSzPts val="1800"/>
              <a:buNone/>
            </a:pPr>
            <a:r>
              <a:rPr lang="en" sz="1800">
                <a:latin typeface="Calibri"/>
                <a:ea typeface="Calibri"/>
                <a:cs typeface="Calibri"/>
                <a:sym typeface="Calibri"/>
              </a:rPr>
              <a:t>NEXT SLIDE</a:t>
            </a:r>
            <a:endParaRPr sz="1800">
              <a:latin typeface="Calibri"/>
              <a:ea typeface="Calibri"/>
              <a:cs typeface="Calibri"/>
              <a:sym typeface="Calibri"/>
            </a:endParaRPr>
          </a:p>
        </p:txBody>
      </p:sp>
      <p:sp>
        <p:nvSpPr>
          <p:cNvPr id="153" name="Google Shape;153;g375b10efd6a_2_256:notes"/>
          <p:cNvSpPr txBox="1"/>
          <p:nvPr>
            <p:ph idx="12" type="sldNum"/>
          </p:nvPr>
        </p:nvSpPr>
        <p:spPr>
          <a:xfrm>
            <a:off x="4278960" y="10157400"/>
            <a:ext cx="3279600" cy="5331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Calibri"/>
              <a:buNone/>
            </a:pPr>
            <a:fld id="{00000000-1234-1234-1234-123412341234}" type="slidenum">
              <a:rPr b="0" i="0" lang="en"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edefinito 16" type="tx">
  <p:cSld name="TITLE_AND_BODY">
    <p:spTree>
      <p:nvGrpSpPr>
        <p:cNvPr id="69" name="Shape 69"/>
        <p:cNvGrpSpPr/>
        <p:nvPr/>
      </p:nvGrpSpPr>
      <p:grpSpPr>
        <a:xfrm>
          <a:off x="0" y="0"/>
          <a:ext cx="0" cy="0"/>
          <a:chOff x="0" y="0"/>
          <a:chExt cx="0" cy="0"/>
        </a:xfrm>
      </p:grpSpPr>
      <p:sp>
        <p:nvSpPr>
          <p:cNvPr id="70" name="Google Shape;70;p16"/>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 type="body"/>
          </p:nvPr>
        </p:nvSpPr>
        <p:spPr>
          <a:xfrm>
            <a:off x="457110" y="1203390"/>
            <a:ext cx="822933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definito 12" type="blank">
  <p:cSld name="BLANK">
    <p:spTree>
      <p:nvGrpSpPr>
        <p:cNvPr id="72" name="Shape 7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type="blank">
  <p:cSld name="BLANK">
    <p:spTree>
      <p:nvGrpSpPr>
        <p:cNvPr id="82" name="Shape 8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slideLayout" Target="../slideLayouts/slideLayout12.xml"/><Relationship Id="rId6"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slideLayout" Target="../slideLayouts/slideLayout1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7632630" y="152280"/>
            <a:ext cx="1268730" cy="342900"/>
          </a:xfrm>
          <a:prstGeom prst="rect">
            <a:avLst/>
          </a:prstGeom>
          <a:noFill/>
          <a:ln>
            <a:noFill/>
          </a:ln>
        </p:spPr>
      </p:pic>
      <p:cxnSp>
        <p:nvCxnSpPr>
          <p:cNvPr id="52" name="Google Shape;52;p13"/>
          <p:cNvCxnSpPr/>
          <p:nvPr/>
        </p:nvCxnSpPr>
        <p:spPr>
          <a:xfrm>
            <a:off x="371250" y="299970"/>
            <a:ext cx="7153380" cy="9450"/>
          </a:xfrm>
          <a:prstGeom prst="straightConnector1">
            <a:avLst/>
          </a:prstGeom>
          <a:noFill/>
          <a:ln cap="flat" cmpd="sng" w="9525">
            <a:solidFill>
              <a:srgbClr val="606060"/>
            </a:solidFill>
            <a:prstDash val="solid"/>
            <a:round/>
            <a:headEnd len="sm" w="sm" type="none"/>
            <a:tailEnd len="sm" w="sm" type="none"/>
          </a:ln>
        </p:spPr>
      </p:cxnSp>
      <p:cxnSp>
        <p:nvCxnSpPr>
          <p:cNvPr id="53" name="Google Shape;53;p13"/>
          <p:cNvCxnSpPr/>
          <p:nvPr/>
        </p:nvCxnSpPr>
        <p:spPr>
          <a:xfrm>
            <a:off x="3438990" y="4824360"/>
            <a:ext cx="5361120" cy="9450"/>
          </a:xfrm>
          <a:prstGeom prst="straightConnector1">
            <a:avLst/>
          </a:prstGeom>
          <a:noFill/>
          <a:ln cap="flat" cmpd="sng" w="9525">
            <a:solidFill>
              <a:srgbClr val="606060"/>
            </a:solidFill>
            <a:prstDash val="solid"/>
            <a:round/>
            <a:headEnd len="sm" w="sm" type="none"/>
            <a:tailEnd len="sm" w="sm" type="none"/>
          </a:ln>
        </p:spPr>
      </p:cxnSp>
      <p:pic>
        <p:nvPicPr>
          <p:cNvPr id="54" name="Google Shape;54;p13"/>
          <p:cNvPicPr preferRelativeResize="0"/>
          <p:nvPr/>
        </p:nvPicPr>
        <p:blipFill rotWithShape="1">
          <a:blip r:embed="rId2">
            <a:alphaModFix/>
          </a:blip>
          <a:srcRect b="0" l="0" r="0" t="0"/>
          <a:stretch/>
        </p:blipFill>
        <p:spPr>
          <a:xfrm>
            <a:off x="423900" y="4592430"/>
            <a:ext cx="700110" cy="317790"/>
          </a:xfrm>
          <a:prstGeom prst="rect">
            <a:avLst/>
          </a:prstGeom>
          <a:noFill/>
          <a:ln>
            <a:noFill/>
          </a:ln>
        </p:spPr>
      </p:pic>
      <p:pic>
        <p:nvPicPr>
          <p:cNvPr id="55" name="Google Shape;55;p13"/>
          <p:cNvPicPr preferRelativeResize="0"/>
          <p:nvPr/>
        </p:nvPicPr>
        <p:blipFill rotWithShape="1">
          <a:blip r:embed="rId3">
            <a:alphaModFix/>
          </a:blip>
          <a:srcRect b="0" l="0" r="0" t="0"/>
          <a:stretch/>
        </p:blipFill>
        <p:spPr>
          <a:xfrm>
            <a:off x="1333530" y="4610790"/>
            <a:ext cx="542970" cy="299430"/>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2086020" y="4244940"/>
            <a:ext cx="1343790" cy="860760"/>
          </a:xfrm>
          <a:prstGeom prst="rect">
            <a:avLst/>
          </a:prstGeom>
          <a:noFill/>
          <a:ln>
            <a:noFill/>
          </a:ln>
        </p:spPr>
      </p:pic>
      <p:sp>
        <p:nvSpPr>
          <p:cNvPr id="57" name="Google Shape;57;p13"/>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8" name="Google Shape;58;p13"/>
          <p:cNvSpPr txBox="1"/>
          <p:nvPr>
            <p:ph idx="1" type="body"/>
          </p:nvPr>
        </p:nvSpPr>
        <p:spPr>
          <a:xfrm>
            <a:off x="457110" y="1203390"/>
            <a:ext cx="822933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100"/>
              <a:buNone/>
              <a:defRPr b="0" i="0" sz="1400" u="none" cap="none" strike="noStrike"/>
            </a:lvl1pPr>
            <a:lvl2pPr indent="-228600" lvl="1" marL="914400" marR="0" rtl="0" algn="l">
              <a:spcBef>
                <a:spcPts val="0"/>
              </a:spcBef>
              <a:spcAft>
                <a:spcPts val="0"/>
              </a:spcAft>
              <a:buSzPts val="1100"/>
              <a:buNone/>
              <a:defRPr b="0" i="0" sz="1400" u="none" cap="none" strike="noStrike"/>
            </a:lvl2pPr>
            <a:lvl3pPr indent="-228600" lvl="2" marL="1371600" marR="0" rtl="0" algn="l">
              <a:spcBef>
                <a:spcPts val="0"/>
              </a:spcBef>
              <a:spcAft>
                <a:spcPts val="0"/>
              </a:spcAft>
              <a:buSzPts val="1100"/>
              <a:buNone/>
              <a:defRPr b="0" i="0" sz="1400" u="none" cap="none" strike="noStrike"/>
            </a:lvl3pPr>
            <a:lvl4pPr indent="-228600" lvl="3" marL="1828800" marR="0" rtl="0" algn="l">
              <a:spcBef>
                <a:spcPts val="0"/>
              </a:spcBef>
              <a:spcAft>
                <a:spcPts val="0"/>
              </a:spcAft>
              <a:buSzPts val="1100"/>
              <a:buNone/>
              <a:defRPr b="0" i="0" sz="1400" u="none" cap="none" strike="noStrike"/>
            </a:lvl4pPr>
            <a:lvl5pPr indent="-228600" lvl="4" marL="2286000" marR="0" rtl="0" algn="l">
              <a:spcBef>
                <a:spcPts val="0"/>
              </a:spcBef>
              <a:spcAft>
                <a:spcPts val="0"/>
              </a:spcAft>
              <a:buSzPts val="1100"/>
              <a:buNone/>
              <a:defRPr b="0" i="0" sz="1400" u="none" cap="none" strike="noStrike"/>
            </a:lvl5pPr>
            <a:lvl6pPr indent="-228600" lvl="5" marL="2743200" marR="0" rtl="0" algn="l">
              <a:spcBef>
                <a:spcPts val="0"/>
              </a:spcBef>
              <a:spcAft>
                <a:spcPts val="0"/>
              </a:spcAft>
              <a:buSzPts val="1100"/>
              <a:buNone/>
              <a:defRPr b="0" i="0" sz="1400" u="none" cap="none" strike="noStrike"/>
            </a:lvl6pPr>
            <a:lvl7pPr indent="-228600" lvl="6" marL="3200400" marR="0" rtl="0" algn="l">
              <a:spcBef>
                <a:spcPts val="0"/>
              </a:spcBef>
              <a:spcAft>
                <a:spcPts val="0"/>
              </a:spcAft>
              <a:buSzPts val="1100"/>
              <a:buNone/>
              <a:defRPr b="0" i="0" sz="1400" u="none" cap="none" strike="noStrike"/>
            </a:lvl7pPr>
            <a:lvl8pPr indent="-228600" lvl="7" marL="3657600" marR="0" rtl="0" algn="l">
              <a:spcBef>
                <a:spcPts val="0"/>
              </a:spcBef>
              <a:spcAft>
                <a:spcPts val="0"/>
              </a:spcAft>
              <a:buSzPts val="1100"/>
              <a:buNone/>
              <a:defRPr b="0" i="0" sz="1400" u="none" cap="none" strike="noStrike"/>
            </a:lvl8pPr>
            <a:lvl9pPr indent="-228600" lvl="8" marL="4114800" marR="0" rtl="0" algn="l">
              <a:spcBef>
                <a:spcPts val="0"/>
              </a:spcBef>
              <a:spcAft>
                <a:spcPts val="0"/>
              </a:spcAft>
              <a:buSzPts val="1100"/>
              <a:buNone/>
              <a:defRPr b="0" i="0" sz="14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1">
            <a:alphaModFix/>
          </a:blip>
          <a:srcRect b="0" l="0" r="0" t="0"/>
          <a:stretch/>
        </p:blipFill>
        <p:spPr>
          <a:xfrm>
            <a:off x="7632630" y="152280"/>
            <a:ext cx="1268730" cy="342900"/>
          </a:xfrm>
          <a:prstGeom prst="rect">
            <a:avLst/>
          </a:prstGeom>
          <a:noFill/>
          <a:ln>
            <a:noFill/>
          </a:ln>
        </p:spPr>
      </p:pic>
      <p:cxnSp>
        <p:nvCxnSpPr>
          <p:cNvPr id="62" name="Google Shape;62;p15"/>
          <p:cNvCxnSpPr/>
          <p:nvPr/>
        </p:nvCxnSpPr>
        <p:spPr>
          <a:xfrm>
            <a:off x="371250" y="299970"/>
            <a:ext cx="7153380" cy="9450"/>
          </a:xfrm>
          <a:prstGeom prst="straightConnector1">
            <a:avLst/>
          </a:prstGeom>
          <a:noFill/>
          <a:ln cap="flat" cmpd="sng" w="9525">
            <a:solidFill>
              <a:srgbClr val="606060"/>
            </a:solidFill>
            <a:prstDash val="solid"/>
            <a:round/>
            <a:headEnd len="sm" w="sm" type="none"/>
            <a:tailEnd len="sm" w="sm" type="none"/>
          </a:ln>
        </p:spPr>
      </p:cxnSp>
      <p:cxnSp>
        <p:nvCxnSpPr>
          <p:cNvPr id="63" name="Google Shape;63;p15"/>
          <p:cNvCxnSpPr/>
          <p:nvPr/>
        </p:nvCxnSpPr>
        <p:spPr>
          <a:xfrm>
            <a:off x="3438990" y="4824360"/>
            <a:ext cx="5361120" cy="9450"/>
          </a:xfrm>
          <a:prstGeom prst="straightConnector1">
            <a:avLst/>
          </a:prstGeom>
          <a:noFill/>
          <a:ln cap="flat" cmpd="sng" w="9525">
            <a:solidFill>
              <a:srgbClr val="606060"/>
            </a:solidFill>
            <a:prstDash val="solid"/>
            <a:round/>
            <a:headEnd len="sm" w="sm" type="none"/>
            <a:tailEnd len="sm" w="sm" type="none"/>
          </a:ln>
        </p:spPr>
      </p:cxnSp>
      <p:pic>
        <p:nvPicPr>
          <p:cNvPr id="64" name="Google Shape;64;p15"/>
          <p:cNvPicPr preferRelativeResize="0"/>
          <p:nvPr/>
        </p:nvPicPr>
        <p:blipFill rotWithShape="1">
          <a:blip r:embed="rId2">
            <a:alphaModFix/>
          </a:blip>
          <a:srcRect b="0" l="0" r="0" t="0"/>
          <a:stretch/>
        </p:blipFill>
        <p:spPr>
          <a:xfrm>
            <a:off x="423900" y="4592430"/>
            <a:ext cx="700110" cy="317790"/>
          </a:xfrm>
          <a:prstGeom prst="rect">
            <a:avLst/>
          </a:prstGeom>
          <a:noFill/>
          <a:ln>
            <a:noFill/>
          </a:ln>
        </p:spPr>
      </p:pic>
      <p:pic>
        <p:nvPicPr>
          <p:cNvPr id="65" name="Google Shape;65;p15"/>
          <p:cNvPicPr preferRelativeResize="0"/>
          <p:nvPr/>
        </p:nvPicPr>
        <p:blipFill rotWithShape="1">
          <a:blip r:embed="rId3">
            <a:alphaModFix/>
          </a:blip>
          <a:srcRect b="0" l="0" r="0" t="0"/>
          <a:stretch/>
        </p:blipFill>
        <p:spPr>
          <a:xfrm>
            <a:off x="1333530" y="4610790"/>
            <a:ext cx="542970" cy="299430"/>
          </a:xfrm>
          <a:prstGeom prst="rect">
            <a:avLst/>
          </a:prstGeom>
          <a:noFill/>
          <a:ln>
            <a:noFill/>
          </a:ln>
        </p:spPr>
      </p:pic>
      <p:pic>
        <p:nvPicPr>
          <p:cNvPr id="66" name="Google Shape;66;p15"/>
          <p:cNvPicPr preferRelativeResize="0"/>
          <p:nvPr/>
        </p:nvPicPr>
        <p:blipFill rotWithShape="1">
          <a:blip r:embed="rId4">
            <a:alphaModFix/>
          </a:blip>
          <a:srcRect b="0" l="0" r="0" t="0"/>
          <a:stretch/>
        </p:blipFill>
        <p:spPr>
          <a:xfrm>
            <a:off x="2086020" y="4244940"/>
            <a:ext cx="1343790" cy="860760"/>
          </a:xfrm>
          <a:prstGeom prst="rect">
            <a:avLst/>
          </a:prstGeom>
          <a:noFill/>
          <a:ln>
            <a:noFill/>
          </a:ln>
        </p:spPr>
      </p:pic>
      <p:sp>
        <p:nvSpPr>
          <p:cNvPr id="67" name="Google Shape;67;p15"/>
          <p:cNvSpPr txBox="1"/>
          <p:nvPr>
            <p:ph type="title"/>
          </p:nvPr>
        </p:nvSpPr>
        <p:spPr>
          <a:xfrm>
            <a:off x="457110" y="205200"/>
            <a:ext cx="8229060" cy="85833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68" name="Google Shape;68;p15"/>
          <p:cNvSpPr txBox="1"/>
          <p:nvPr>
            <p:ph idx="1" type="body"/>
          </p:nvPr>
        </p:nvSpPr>
        <p:spPr>
          <a:xfrm>
            <a:off x="457110" y="1203390"/>
            <a:ext cx="8229060" cy="298269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100"/>
              <a:buNone/>
              <a:defRPr b="0" i="0" sz="1400" u="none" cap="none" strike="noStrike"/>
            </a:lvl1pPr>
            <a:lvl2pPr indent="-228600" lvl="1" marL="914400" marR="0" rtl="0" algn="l">
              <a:spcBef>
                <a:spcPts val="0"/>
              </a:spcBef>
              <a:spcAft>
                <a:spcPts val="0"/>
              </a:spcAft>
              <a:buSzPts val="1100"/>
              <a:buNone/>
              <a:defRPr b="0" i="0" sz="1400" u="none" cap="none" strike="noStrike"/>
            </a:lvl2pPr>
            <a:lvl3pPr indent="-228600" lvl="2" marL="1371600" marR="0" rtl="0" algn="l">
              <a:spcBef>
                <a:spcPts val="0"/>
              </a:spcBef>
              <a:spcAft>
                <a:spcPts val="0"/>
              </a:spcAft>
              <a:buSzPts val="1100"/>
              <a:buNone/>
              <a:defRPr b="0" i="0" sz="1400" u="none" cap="none" strike="noStrike"/>
            </a:lvl3pPr>
            <a:lvl4pPr indent="-228600" lvl="3" marL="1828800" marR="0" rtl="0" algn="l">
              <a:spcBef>
                <a:spcPts val="0"/>
              </a:spcBef>
              <a:spcAft>
                <a:spcPts val="0"/>
              </a:spcAft>
              <a:buSzPts val="1100"/>
              <a:buNone/>
              <a:defRPr b="0" i="0" sz="1400" u="none" cap="none" strike="noStrike"/>
            </a:lvl4pPr>
            <a:lvl5pPr indent="-228600" lvl="4" marL="2286000" marR="0" rtl="0" algn="l">
              <a:spcBef>
                <a:spcPts val="0"/>
              </a:spcBef>
              <a:spcAft>
                <a:spcPts val="0"/>
              </a:spcAft>
              <a:buSzPts val="1100"/>
              <a:buNone/>
              <a:defRPr b="0" i="0" sz="1400" u="none" cap="none" strike="noStrike"/>
            </a:lvl5pPr>
            <a:lvl6pPr indent="-228600" lvl="5" marL="2743200" marR="0" rtl="0" algn="l">
              <a:spcBef>
                <a:spcPts val="0"/>
              </a:spcBef>
              <a:spcAft>
                <a:spcPts val="0"/>
              </a:spcAft>
              <a:buSzPts val="1100"/>
              <a:buNone/>
              <a:defRPr b="0" i="0" sz="1400" u="none" cap="none" strike="noStrike"/>
            </a:lvl6pPr>
            <a:lvl7pPr indent="-228600" lvl="6" marL="3200400" marR="0" rtl="0" algn="l">
              <a:spcBef>
                <a:spcPts val="0"/>
              </a:spcBef>
              <a:spcAft>
                <a:spcPts val="0"/>
              </a:spcAft>
              <a:buSzPts val="1100"/>
              <a:buNone/>
              <a:defRPr b="0" i="0" sz="1400" u="none" cap="none" strike="noStrike"/>
            </a:lvl7pPr>
            <a:lvl8pPr indent="-228600" lvl="7" marL="3657600" marR="0" rtl="0" algn="l">
              <a:spcBef>
                <a:spcPts val="0"/>
              </a:spcBef>
              <a:spcAft>
                <a:spcPts val="0"/>
              </a:spcAft>
              <a:buSzPts val="1100"/>
              <a:buNone/>
              <a:defRPr b="0" i="0" sz="1400" u="none" cap="none" strike="noStrike"/>
            </a:lvl8pPr>
            <a:lvl9pPr indent="-228600" lvl="8" marL="4114800" marR="0" rtl="0" algn="l">
              <a:spcBef>
                <a:spcPts val="0"/>
              </a:spcBef>
              <a:spcAft>
                <a:spcPts val="0"/>
              </a:spcAft>
              <a:buSzPts val="1100"/>
              <a:buNone/>
              <a:defRPr b="0" i="0" sz="14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5"/>
    <p:sldLayoutId id="21474836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pic>
        <p:nvPicPr>
          <p:cNvPr id="74" name="Google Shape;74;p18"/>
          <p:cNvPicPr preferRelativeResize="0"/>
          <p:nvPr/>
        </p:nvPicPr>
        <p:blipFill rotWithShape="1">
          <a:blip r:embed="rId1">
            <a:alphaModFix/>
          </a:blip>
          <a:srcRect b="0" l="0" r="0" t="0"/>
          <a:stretch/>
        </p:blipFill>
        <p:spPr>
          <a:xfrm>
            <a:off x="7632630" y="152280"/>
            <a:ext cx="1268731" cy="342899"/>
          </a:xfrm>
          <a:prstGeom prst="rect">
            <a:avLst/>
          </a:prstGeom>
          <a:noFill/>
          <a:ln>
            <a:noFill/>
          </a:ln>
        </p:spPr>
      </p:pic>
      <p:cxnSp>
        <p:nvCxnSpPr>
          <p:cNvPr id="75" name="Google Shape;75;p18"/>
          <p:cNvCxnSpPr/>
          <p:nvPr/>
        </p:nvCxnSpPr>
        <p:spPr>
          <a:xfrm>
            <a:off x="371250" y="299970"/>
            <a:ext cx="7153500" cy="9600"/>
          </a:xfrm>
          <a:prstGeom prst="straightConnector1">
            <a:avLst/>
          </a:prstGeom>
          <a:noFill/>
          <a:ln cap="flat" cmpd="sng" w="7150">
            <a:solidFill>
              <a:srgbClr val="606060"/>
            </a:solidFill>
            <a:prstDash val="solid"/>
            <a:round/>
            <a:headEnd len="sm" w="sm" type="none"/>
            <a:tailEnd len="sm" w="sm" type="none"/>
          </a:ln>
        </p:spPr>
      </p:cxnSp>
      <p:cxnSp>
        <p:nvCxnSpPr>
          <p:cNvPr id="76" name="Google Shape;76;p18"/>
          <p:cNvCxnSpPr/>
          <p:nvPr/>
        </p:nvCxnSpPr>
        <p:spPr>
          <a:xfrm>
            <a:off x="3438990" y="4824360"/>
            <a:ext cx="5361000" cy="9600"/>
          </a:xfrm>
          <a:prstGeom prst="straightConnector1">
            <a:avLst/>
          </a:prstGeom>
          <a:noFill/>
          <a:ln cap="flat" cmpd="sng" w="7150">
            <a:solidFill>
              <a:srgbClr val="606060"/>
            </a:solidFill>
            <a:prstDash val="solid"/>
            <a:round/>
            <a:headEnd len="sm" w="sm" type="none"/>
            <a:tailEnd len="sm" w="sm" type="none"/>
          </a:ln>
        </p:spPr>
      </p:cxnSp>
      <p:pic>
        <p:nvPicPr>
          <p:cNvPr id="77" name="Google Shape;77;p18"/>
          <p:cNvPicPr preferRelativeResize="0"/>
          <p:nvPr/>
        </p:nvPicPr>
        <p:blipFill rotWithShape="1">
          <a:blip r:embed="rId2">
            <a:alphaModFix/>
          </a:blip>
          <a:srcRect b="0" l="0" r="0" t="0"/>
          <a:stretch/>
        </p:blipFill>
        <p:spPr>
          <a:xfrm>
            <a:off x="423900" y="4592430"/>
            <a:ext cx="700110" cy="317790"/>
          </a:xfrm>
          <a:prstGeom prst="rect">
            <a:avLst/>
          </a:prstGeom>
          <a:noFill/>
          <a:ln>
            <a:noFill/>
          </a:ln>
        </p:spPr>
      </p:pic>
      <p:pic>
        <p:nvPicPr>
          <p:cNvPr id="78" name="Google Shape;78;p18"/>
          <p:cNvPicPr preferRelativeResize="0"/>
          <p:nvPr/>
        </p:nvPicPr>
        <p:blipFill rotWithShape="1">
          <a:blip r:embed="rId3">
            <a:alphaModFix/>
          </a:blip>
          <a:srcRect b="0" l="0" r="0" t="0"/>
          <a:stretch/>
        </p:blipFill>
        <p:spPr>
          <a:xfrm>
            <a:off x="1333530" y="4610790"/>
            <a:ext cx="542970" cy="299430"/>
          </a:xfrm>
          <a:prstGeom prst="rect">
            <a:avLst/>
          </a:prstGeom>
          <a:noFill/>
          <a:ln>
            <a:noFill/>
          </a:ln>
        </p:spPr>
      </p:pic>
      <p:pic>
        <p:nvPicPr>
          <p:cNvPr id="79" name="Google Shape;79;p18"/>
          <p:cNvPicPr preferRelativeResize="0"/>
          <p:nvPr/>
        </p:nvPicPr>
        <p:blipFill rotWithShape="1">
          <a:blip r:embed="rId4">
            <a:alphaModFix/>
          </a:blip>
          <a:srcRect b="0" l="0" r="0" t="0"/>
          <a:stretch/>
        </p:blipFill>
        <p:spPr>
          <a:xfrm>
            <a:off x="2086020" y="4244940"/>
            <a:ext cx="1343787" cy="860760"/>
          </a:xfrm>
          <a:prstGeom prst="rect">
            <a:avLst/>
          </a:prstGeom>
          <a:noFill/>
          <a:ln>
            <a:noFill/>
          </a:ln>
        </p:spPr>
      </p:pic>
      <p:sp>
        <p:nvSpPr>
          <p:cNvPr id="80" name="Google Shape;80;p18"/>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100"/>
              <a:buNone/>
              <a:defRPr b="0" i="0" sz="1400" u="none" cap="none" strike="noStrike"/>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1" name="Google Shape;81;p18"/>
          <p:cNvSpPr txBox="1"/>
          <p:nvPr>
            <p:ph idx="1" type="body"/>
          </p:nvPr>
        </p:nvSpPr>
        <p:spPr>
          <a:xfrm>
            <a:off x="457110" y="1203390"/>
            <a:ext cx="8229300" cy="29832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100"/>
              <a:buNone/>
              <a:defRPr b="0" i="0" sz="1400" u="none" cap="none" strike="noStrike"/>
            </a:lvl1pPr>
            <a:lvl2pPr indent="-228600" lvl="1" marL="914400" marR="0" algn="l">
              <a:spcBef>
                <a:spcPts val="0"/>
              </a:spcBef>
              <a:spcAft>
                <a:spcPts val="0"/>
              </a:spcAft>
              <a:buSzPts val="1100"/>
              <a:buNone/>
              <a:defRPr b="0" i="0" sz="1400" u="none" cap="none" strike="noStrike"/>
            </a:lvl2pPr>
            <a:lvl3pPr indent="-228600" lvl="2" marL="1371600" marR="0" algn="l">
              <a:spcBef>
                <a:spcPts val="0"/>
              </a:spcBef>
              <a:spcAft>
                <a:spcPts val="0"/>
              </a:spcAft>
              <a:buSzPts val="1100"/>
              <a:buNone/>
              <a:defRPr b="0" i="0" sz="1400" u="none" cap="none" strike="noStrike"/>
            </a:lvl3pPr>
            <a:lvl4pPr indent="-228600" lvl="3" marL="1828800" marR="0" algn="l">
              <a:spcBef>
                <a:spcPts val="0"/>
              </a:spcBef>
              <a:spcAft>
                <a:spcPts val="0"/>
              </a:spcAft>
              <a:buSzPts val="1100"/>
              <a:buNone/>
              <a:defRPr b="0" i="0" sz="1400" u="none" cap="none" strike="noStrike"/>
            </a:lvl4pPr>
            <a:lvl5pPr indent="-228600" lvl="4" marL="2286000" marR="0" algn="l">
              <a:spcBef>
                <a:spcPts val="0"/>
              </a:spcBef>
              <a:spcAft>
                <a:spcPts val="0"/>
              </a:spcAft>
              <a:buSzPts val="1100"/>
              <a:buNone/>
              <a:defRPr b="0" i="0" sz="1400" u="none" cap="none" strike="noStrike"/>
            </a:lvl5pPr>
            <a:lvl6pPr indent="-228600" lvl="5" marL="2743200" marR="0" algn="l">
              <a:spcBef>
                <a:spcPts val="0"/>
              </a:spcBef>
              <a:spcAft>
                <a:spcPts val="0"/>
              </a:spcAft>
              <a:buSzPts val="1100"/>
              <a:buNone/>
              <a:defRPr b="0" i="0" sz="1400" u="none" cap="none" strike="noStrike"/>
            </a:lvl6pPr>
            <a:lvl7pPr indent="-228600" lvl="6" marL="3200400" marR="0" algn="l">
              <a:spcBef>
                <a:spcPts val="0"/>
              </a:spcBef>
              <a:spcAft>
                <a:spcPts val="0"/>
              </a:spcAft>
              <a:buSzPts val="1100"/>
              <a:buNone/>
              <a:defRPr b="0" i="0" sz="1400" u="none" cap="none" strike="noStrike"/>
            </a:lvl7pPr>
            <a:lvl8pPr indent="-228600" lvl="7" marL="3657600" marR="0" algn="l">
              <a:spcBef>
                <a:spcPts val="0"/>
              </a:spcBef>
              <a:spcAft>
                <a:spcPts val="0"/>
              </a:spcAft>
              <a:buSzPts val="1100"/>
              <a:buNone/>
              <a:defRPr b="0" i="0" sz="1400" u="none" cap="none" strike="noStrike"/>
            </a:lvl8pPr>
            <a:lvl9pPr indent="-228600" lvl="8" marL="4114800" marR="0" algn="l">
              <a:spcBef>
                <a:spcPts val="0"/>
              </a:spcBef>
              <a:spcAft>
                <a:spcPts val="0"/>
              </a:spcAft>
              <a:buSzPts val="1100"/>
              <a:buNone/>
              <a:defRPr b="0" i="0" sz="14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0"/>
          <p:cNvSpPr/>
          <p:nvPr/>
        </p:nvSpPr>
        <p:spPr>
          <a:xfrm>
            <a:off x="588150" y="903250"/>
            <a:ext cx="7967700" cy="764400"/>
          </a:xfrm>
          <a:prstGeom prst="rect">
            <a:avLst/>
          </a:prstGeom>
          <a:noFill/>
          <a:ln>
            <a:noFill/>
          </a:ln>
        </p:spPr>
        <p:txBody>
          <a:bodyPr anchorCtr="0" anchor="t" bIns="33750" lIns="67500" spcFirstLastPara="1" rIns="67500" wrap="square" tIns="33750">
            <a:noAutofit/>
          </a:bodyPr>
          <a:lstStyle/>
          <a:p>
            <a:pPr indent="0" lvl="0" marL="0" marR="0" rtl="0" algn="ctr">
              <a:lnSpc>
                <a:spcPct val="100000"/>
              </a:lnSpc>
              <a:spcBef>
                <a:spcPts val="0"/>
              </a:spcBef>
              <a:spcAft>
                <a:spcPts val="0"/>
              </a:spcAft>
              <a:buClr>
                <a:srgbClr val="000000"/>
              </a:buClr>
              <a:buFont typeface="Arial"/>
              <a:buNone/>
            </a:pPr>
            <a:r>
              <a:rPr b="1" lang="en" sz="2400">
                <a:solidFill>
                  <a:schemeClr val="accent2"/>
                </a:solidFill>
                <a:latin typeface="Calibri"/>
                <a:ea typeface="Calibri"/>
                <a:cs typeface="Calibri"/>
                <a:sym typeface="Calibri"/>
              </a:rPr>
              <a:t>DA4DTE: An Agentic System for Enhancing the Accessibility of Digital Twins of Earth</a:t>
            </a:r>
            <a:endParaRPr b="1" sz="2400">
              <a:solidFill>
                <a:schemeClr val="accent2"/>
              </a:solidFill>
              <a:latin typeface="Calibri"/>
              <a:ea typeface="Calibri"/>
              <a:cs typeface="Calibri"/>
              <a:sym typeface="Calibri"/>
            </a:endParaRPr>
          </a:p>
        </p:txBody>
      </p:sp>
      <p:sp>
        <p:nvSpPr>
          <p:cNvPr id="88" name="Google Shape;88;p20"/>
          <p:cNvSpPr txBox="1"/>
          <p:nvPr/>
        </p:nvSpPr>
        <p:spPr>
          <a:xfrm>
            <a:off x="171450" y="2219325"/>
            <a:ext cx="88011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Times New Roman"/>
                <a:ea typeface="Times New Roman"/>
                <a:cs typeface="Times New Roman"/>
                <a:sym typeface="Times New Roman"/>
              </a:rPr>
              <a:t>Myrto Tsokanaridou</a:t>
            </a:r>
            <a:r>
              <a:rPr baseline="30000" i="1" lang="en" sz="1200">
                <a:solidFill>
                  <a:schemeClr val="dk1"/>
                </a:solidFill>
                <a:latin typeface="Times New Roman"/>
                <a:ea typeface="Times New Roman"/>
                <a:cs typeface="Times New Roman"/>
                <a:sym typeface="Times New Roman"/>
              </a:rPr>
              <a:t>1</a:t>
            </a:r>
            <a:r>
              <a:rPr i="1" lang="en" sz="1200">
                <a:solidFill>
                  <a:schemeClr val="dk1"/>
                </a:solidFill>
                <a:latin typeface="Times New Roman"/>
                <a:ea typeface="Times New Roman"/>
                <a:cs typeface="Times New Roman"/>
                <a:sym typeface="Times New Roman"/>
              </a:rPr>
              <a:t>, Jakob Hackstein</a:t>
            </a:r>
            <a:r>
              <a:rPr baseline="30000" i="1" lang="en" sz="1200">
                <a:solidFill>
                  <a:schemeClr val="dk1"/>
                </a:solidFill>
                <a:latin typeface="Times New Roman"/>
                <a:ea typeface="Times New Roman"/>
                <a:cs typeface="Times New Roman"/>
                <a:sym typeface="Times New Roman"/>
              </a:rPr>
              <a:t>2,3</a:t>
            </a:r>
            <a:r>
              <a:rPr i="1" lang="en" sz="1200">
                <a:solidFill>
                  <a:schemeClr val="dk1"/>
                </a:solidFill>
                <a:latin typeface="Times New Roman"/>
                <a:ea typeface="Times New Roman"/>
                <a:cs typeface="Times New Roman"/>
                <a:sym typeface="Times New Roman"/>
              </a:rPr>
              <a:t>, Genc Hoxha</a:t>
            </a:r>
            <a:r>
              <a:rPr baseline="30000" i="1" lang="en" sz="1200">
                <a:solidFill>
                  <a:schemeClr val="dk1"/>
                </a:solidFill>
                <a:latin typeface="Times New Roman"/>
                <a:ea typeface="Times New Roman"/>
                <a:cs typeface="Times New Roman"/>
                <a:sym typeface="Times New Roman"/>
              </a:rPr>
              <a:t>2,3</a:t>
            </a:r>
            <a:r>
              <a:rPr i="1" lang="en" sz="1200">
                <a:solidFill>
                  <a:schemeClr val="dk1"/>
                </a:solidFill>
                <a:latin typeface="Times New Roman"/>
                <a:ea typeface="Times New Roman"/>
                <a:cs typeface="Times New Roman"/>
                <a:sym typeface="Times New Roman"/>
              </a:rPr>
              <a:t>, </a:t>
            </a:r>
            <a:r>
              <a:rPr i="1" lang="en" sz="1200">
                <a:solidFill>
                  <a:schemeClr val="dk1"/>
                </a:solidFill>
                <a:latin typeface="Times New Roman"/>
                <a:ea typeface="Times New Roman"/>
                <a:cs typeface="Times New Roman"/>
                <a:sym typeface="Times New Roman"/>
              </a:rPr>
              <a:t>Sergios-Anestis Kefalidis</a:t>
            </a:r>
            <a:r>
              <a:rPr baseline="30000" i="1" lang="en" sz="1200">
                <a:solidFill>
                  <a:schemeClr val="dk1"/>
                </a:solidFill>
                <a:latin typeface="Times New Roman"/>
                <a:ea typeface="Times New Roman"/>
                <a:cs typeface="Times New Roman"/>
                <a:sym typeface="Times New Roman"/>
              </a:rPr>
              <a:t>1</a:t>
            </a:r>
            <a:r>
              <a:rPr i="1" lang="en" sz="1200">
                <a:solidFill>
                  <a:schemeClr val="dk1"/>
                </a:solidFill>
                <a:latin typeface="Times New Roman"/>
                <a:ea typeface="Times New Roman"/>
                <a:cs typeface="Times New Roman"/>
                <a:sym typeface="Times New Roman"/>
              </a:rPr>
              <a:t>, Konstantinos Plas</a:t>
            </a:r>
            <a:r>
              <a:rPr baseline="30000" i="1" lang="en" sz="1200">
                <a:solidFill>
                  <a:schemeClr val="dk1"/>
                </a:solidFill>
                <a:latin typeface="Times New Roman"/>
                <a:ea typeface="Times New Roman"/>
                <a:cs typeface="Times New Roman"/>
                <a:sym typeface="Times New Roman"/>
              </a:rPr>
              <a:t>1,6</a:t>
            </a:r>
            <a:r>
              <a:rPr i="1" lang="en" sz="1200">
                <a:solidFill>
                  <a:schemeClr val="dk1"/>
                </a:solidFill>
                <a:latin typeface="Times New Roman"/>
                <a:ea typeface="Times New Roman"/>
                <a:cs typeface="Times New Roman"/>
                <a:sym typeface="Times New Roman"/>
              </a:rPr>
              <a:t>, Begum Demir</a:t>
            </a:r>
            <a:r>
              <a:rPr baseline="30000" i="1" lang="en" sz="1200">
                <a:solidFill>
                  <a:schemeClr val="dk1"/>
                </a:solidFill>
                <a:latin typeface="Times New Roman"/>
                <a:ea typeface="Times New Roman"/>
                <a:cs typeface="Times New Roman"/>
                <a:sym typeface="Times New Roman"/>
              </a:rPr>
              <a:t>2,3</a:t>
            </a:r>
            <a:r>
              <a:rPr i="1" lang="en" sz="1200">
                <a:solidFill>
                  <a:schemeClr val="dk1"/>
                </a:solidFill>
                <a:latin typeface="Times New Roman"/>
                <a:ea typeface="Times New Roman"/>
                <a:cs typeface="Times New Roman"/>
                <a:sym typeface="Times New Roman"/>
              </a:rPr>
              <a:t>, </a:t>
            </a:r>
            <a:r>
              <a:rPr b="1" i="1" lang="en" sz="1200">
                <a:solidFill>
                  <a:schemeClr val="dk1"/>
                </a:solidFill>
                <a:latin typeface="Times New Roman"/>
                <a:ea typeface="Times New Roman"/>
                <a:cs typeface="Times New Roman"/>
                <a:sym typeface="Times New Roman"/>
              </a:rPr>
              <a:t>Manolis</a:t>
            </a:r>
            <a:r>
              <a:rPr i="1" lang="en" sz="1200">
                <a:solidFill>
                  <a:schemeClr val="dk1"/>
                </a:solidFill>
                <a:latin typeface="Times New Roman"/>
                <a:ea typeface="Times New Roman"/>
                <a:cs typeface="Times New Roman"/>
                <a:sym typeface="Times New Roman"/>
              </a:rPr>
              <a:t> </a:t>
            </a:r>
            <a:r>
              <a:rPr b="1" i="1" lang="en" sz="1200">
                <a:solidFill>
                  <a:schemeClr val="dk1"/>
                </a:solidFill>
                <a:latin typeface="Times New Roman"/>
                <a:ea typeface="Times New Roman"/>
                <a:cs typeface="Times New Roman"/>
                <a:sym typeface="Times New Roman"/>
              </a:rPr>
              <a:t>Koubarakis</a:t>
            </a:r>
            <a:r>
              <a:rPr b="1" baseline="30000" i="1" lang="en" sz="1200">
                <a:solidFill>
                  <a:schemeClr val="dk1"/>
                </a:solidFill>
                <a:latin typeface="Times New Roman"/>
                <a:ea typeface="Times New Roman"/>
                <a:cs typeface="Times New Roman"/>
                <a:sym typeface="Times New Roman"/>
              </a:rPr>
              <a:t>1</a:t>
            </a:r>
            <a:r>
              <a:rPr baseline="30000" i="1" lang="en" sz="1200">
                <a:solidFill>
                  <a:schemeClr val="dk1"/>
                </a:solidFill>
                <a:latin typeface="Times New Roman"/>
                <a:ea typeface="Times New Roman"/>
                <a:cs typeface="Times New Roman"/>
                <a:sym typeface="Times New Roman"/>
              </a:rPr>
              <a:t>,6</a:t>
            </a:r>
            <a:r>
              <a:rPr i="1" lang="en" sz="1200">
                <a:solidFill>
                  <a:schemeClr val="dk1"/>
                </a:solidFill>
                <a:latin typeface="Times New Roman"/>
                <a:ea typeface="Times New Roman"/>
                <a:cs typeface="Times New Roman"/>
                <a:sym typeface="Times New Roman"/>
              </a:rPr>
              <a:t>, Marco Corsi</a:t>
            </a:r>
            <a:r>
              <a:rPr baseline="30000" i="1" lang="en" sz="1200">
                <a:solidFill>
                  <a:schemeClr val="dk1"/>
                </a:solidFill>
                <a:latin typeface="Times New Roman"/>
                <a:ea typeface="Times New Roman"/>
                <a:cs typeface="Times New Roman"/>
                <a:sym typeface="Times New Roman"/>
              </a:rPr>
              <a:t>4</a:t>
            </a:r>
            <a:r>
              <a:rPr i="1" lang="en" sz="1200">
                <a:solidFill>
                  <a:schemeClr val="dk1"/>
                </a:solidFill>
                <a:latin typeface="Times New Roman"/>
                <a:ea typeface="Times New Roman"/>
                <a:cs typeface="Times New Roman"/>
                <a:sym typeface="Times New Roman"/>
              </a:rPr>
              <a:t>,  Cristian Leoni</a:t>
            </a:r>
            <a:r>
              <a:rPr baseline="30000" i="1" lang="en" sz="1200">
                <a:solidFill>
                  <a:schemeClr val="dk1"/>
                </a:solidFill>
                <a:latin typeface="Times New Roman"/>
                <a:ea typeface="Times New Roman"/>
                <a:cs typeface="Times New Roman"/>
                <a:sym typeface="Times New Roman"/>
              </a:rPr>
              <a:t>4</a:t>
            </a:r>
            <a:r>
              <a:rPr i="1" lang="en" sz="1200">
                <a:solidFill>
                  <a:schemeClr val="dk1"/>
                </a:solidFill>
                <a:latin typeface="Times New Roman"/>
                <a:ea typeface="Times New Roman"/>
                <a:cs typeface="Times New Roman"/>
                <a:sym typeface="Times New Roman"/>
              </a:rPr>
              <a:t>, Giorgio Pasquali</a:t>
            </a:r>
            <a:r>
              <a:rPr baseline="30000" i="1" lang="en" sz="1200">
                <a:solidFill>
                  <a:schemeClr val="dk1"/>
                </a:solidFill>
                <a:latin typeface="Times New Roman"/>
                <a:ea typeface="Times New Roman"/>
                <a:cs typeface="Times New Roman"/>
                <a:sym typeface="Times New Roman"/>
              </a:rPr>
              <a:t>4</a:t>
            </a:r>
            <a:r>
              <a:rPr i="1" lang="en" sz="1200">
                <a:solidFill>
                  <a:schemeClr val="dk1"/>
                </a:solidFill>
                <a:latin typeface="Times New Roman"/>
                <a:ea typeface="Times New Roman"/>
                <a:cs typeface="Times New Roman"/>
                <a:sym typeface="Times New Roman"/>
              </a:rPr>
              <a:t>, Simone Tilia</a:t>
            </a:r>
            <a:r>
              <a:rPr baseline="30000" i="1" lang="en" sz="1200">
                <a:solidFill>
                  <a:schemeClr val="dk1"/>
                </a:solidFill>
                <a:latin typeface="Times New Roman"/>
                <a:ea typeface="Times New Roman"/>
                <a:cs typeface="Times New Roman"/>
                <a:sym typeface="Times New Roman"/>
              </a:rPr>
              <a:t>4</a:t>
            </a:r>
            <a:r>
              <a:rPr i="1" lang="en" sz="1200">
                <a:solidFill>
                  <a:schemeClr val="dk1"/>
                </a:solidFill>
                <a:latin typeface="Times New Roman"/>
                <a:ea typeface="Times New Roman"/>
                <a:cs typeface="Times New Roman"/>
                <a:sym typeface="Times New Roman"/>
              </a:rPr>
              <a:t>, </a:t>
            </a:r>
            <a:r>
              <a:rPr i="1" lang="en" sz="1200">
                <a:solidFill>
                  <a:schemeClr val="dk1"/>
                </a:solidFill>
                <a:latin typeface="Times New Roman"/>
                <a:ea typeface="Times New Roman"/>
                <a:cs typeface="Times New Roman"/>
                <a:sym typeface="Times New Roman"/>
              </a:rPr>
              <a:t>Chiara Pratola</a:t>
            </a:r>
            <a:r>
              <a:rPr baseline="30000" i="1" lang="en" sz="1200">
                <a:solidFill>
                  <a:schemeClr val="dk1"/>
                </a:solidFill>
                <a:latin typeface="Times New Roman"/>
                <a:ea typeface="Times New Roman"/>
                <a:cs typeface="Times New Roman"/>
                <a:sym typeface="Times New Roman"/>
              </a:rPr>
              <a:t>4</a:t>
            </a:r>
            <a:r>
              <a:rPr i="1" lang="en" sz="1200">
                <a:solidFill>
                  <a:schemeClr val="dk1"/>
                </a:solidFill>
                <a:latin typeface="Times New Roman"/>
                <a:ea typeface="Times New Roman"/>
                <a:cs typeface="Times New Roman"/>
                <a:sym typeface="Times New Roman"/>
              </a:rPr>
              <a:t>, Nicolas Longepe</a:t>
            </a:r>
            <a:r>
              <a:rPr baseline="30000" i="1" lang="en" sz="1200">
                <a:solidFill>
                  <a:schemeClr val="dk1"/>
                </a:solidFill>
                <a:latin typeface="Times New Roman"/>
                <a:ea typeface="Times New Roman"/>
                <a:cs typeface="Times New Roman"/>
                <a:sym typeface="Times New Roman"/>
              </a:rPr>
              <a:t>5</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aseline="30000" lang="en" sz="1200">
                <a:solidFill>
                  <a:schemeClr val="dk1"/>
                </a:solidFill>
                <a:latin typeface="Times New Roman"/>
                <a:ea typeface="Times New Roman"/>
                <a:cs typeface="Times New Roman"/>
                <a:sym typeface="Times New Roman"/>
              </a:rPr>
              <a:t>1</a:t>
            </a:r>
            <a:r>
              <a:rPr lang="en" sz="1200">
                <a:solidFill>
                  <a:schemeClr val="dk1"/>
                </a:solidFill>
                <a:latin typeface="Times New Roman"/>
                <a:ea typeface="Times New Roman"/>
                <a:cs typeface="Times New Roman"/>
                <a:sym typeface="Times New Roman"/>
              </a:rPr>
              <a:t>Dept. of Informatics and Telecommunications, National and Kapodistrian University of Athens, Greece</a:t>
            </a:r>
            <a:endParaRPr baseline="30000" sz="1200">
              <a:solidFill>
                <a:schemeClr val="dk1"/>
              </a:solidFill>
              <a:latin typeface="Times"/>
              <a:ea typeface="Times"/>
              <a:cs typeface="Times"/>
              <a:sym typeface="Times"/>
            </a:endParaRPr>
          </a:p>
          <a:p>
            <a:pPr indent="0" lvl="0" marL="0" rtl="0" algn="ctr">
              <a:spcBef>
                <a:spcPts val="0"/>
              </a:spcBef>
              <a:spcAft>
                <a:spcPts val="0"/>
              </a:spcAft>
              <a:buNone/>
            </a:pPr>
            <a:r>
              <a:rPr baseline="30000" lang="en" sz="1200">
                <a:solidFill>
                  <a:schemeClr val="dk1"/>
                </a:solidFill>
                <a:latin typeface="Times New Roman"/>
                <a:ea typeface="Times New Roman"/>
                <a:cs typeface="Times New Roman"/>
                <a:sym typeface="Times New Roman"/>
              </a:rPr>
              <a:t>2</a:t>
            </a:r>
            <a:r>
              <a:rPr lang="en" sz="1200">
                <a:solidFill>
                  <a:schemeClr val="dk1"/>
                </a:solidFill>
                <a:latin typeface="Times New Roman"/>
                <a:ea typeface="Times New Roman"/>
                <a:cs typeface="Times New Roman"/>
                <a:sym typeface="Times New Roman"/>
              </a:rPr>
              <a:t>Technische Universitat Berlin, Germany</a:t>
            </a:r>
            <a:endParaRPr baseline="30000" sz="1200">
              <a:solidFill>
                <a:schemeClr val="dk1"/>
              </a:solidFill>
              <a:latin typeface="Times"/>
              <a:ea typeface="Times"/>
              <a:cs typeface="Times"/>
              <a:sym typeface="Times"/>
            </a:endParaRPr>
          </a:p>
          <a:p>
            <a:pPr indent="0" lvl="0" marL="0" rtl="0" algn="ctr">
              <a:spcBef>
                <a:spcPts val="0"/>
              </a:spcBef>
              <a:spcAft>
                <a:spcPts val="0"/>
              </a:spcAft>
              <a:buNone/>
            </a:pPr>
            <a:r>
              <a:rPr baseline="30000" lang="en" sz="1200">
                <a:solidFill>
                  <a:schemeClr val="dk1"/>
                </a:solidFill>
                <a:latin typeface="Times New Roman"/>
                <a:ea typeface="Times New Roman"/>
                <a:cs typeface="Times New Roman"/>
                <a:sym typeface="Times New Roman"/>
              </a:rPr>
              <a:t>3</a:t>
            </a:r>
            <a:r>
              <a:rPr lang="en" sz="1200">
                <a:solidFill>
                  <a:schemeClr val="dk1"/>
                </a:solidFill>
                <a:latin typeface="Times New Roman"/>
                <a:ea typeface="Times New Roman"/>
                <a:cs typeface="Times New Roman"/>
                <a:sym typeface="Times New Roman"/>
              </a:rPr>
              <a:t>BIFOLD - Berlin Institute for the Foundations of Learning and Data, Germany</a:t>
            </a:r>
            <a:endParaRPr baseline="30000" sz="1200">
              <a:solidFill>
                <a:schemeClr val="dk1"/>
              </a:solidFill>
              <a:latin typeface="Times"/>
              <a:ea typeface="Times"/>
              <a:cs typeface="Times"/>
              <a:sym typeface="Times"/>
            </a:endParaRPr>
          </a:p>
          <a:p>
            <a:pPr indent="0" lvl="0" marL="0" rtl="0" algn="ctr">
              <a:spcBef>
                <a:spcPts val="0"/>
              </a:spcBef>
              <a:spcAft>
                <a:spcPts val="0"/>
              </a:spcAft>
              <a:buNone/>
            </a:pPr>
            <a:r>
              <a:rPr baseline="30000" lang="en" sz="1200">
                <a:solidFill>
                  <a:schemeClr val="dk1"/>
                </a:solidFill>
                <a:latin typeface="Times New Roman"/>
                <a:ea typeface="Times New Roman"/>
                <a:cs typeface="Times New Roman"/>
                <a:sym typeface="Times New Roman"/>
              </a:rPr>
              <a:t>4</a:t>
            </a:r>
            <a:r>
              <a:rPr lang="en" sz="1200">
                <a:solidFill>
                  <a:schemeClr val="dk1"/>
                </a:solidFill>
                <a:latin typeface="Times New Roman"/>
                <a:ea typeface="Times New Roman"/>
                <a:cs typeface="Times New Roman"/>
                <a:sym typeface="Times New Roman"/>
              </a:rPr>
              <a:t>e-GEOS S.p.A., Italy</a:t>
            </a:r>
            <a:endParaRPr baseline="30000" sz="1200">
              <a:solidFill>
                <a:schemeClr val="dk1"/>
              </a:solidFill>
              <a:latin typeface="Times"/>
              <a:ea typeface="Times"/>
              <a:cs typeface="Times"/>
              <a:sym typeface="Times"/>
            </a:endParaRPr>
          </a:p>
          <a:p>
            <a:pPr indent="0" lvl="0" marL="0" rtl="0" algn="ctr">
              <a:spcBef>
                <a:spcPts val="0"/>
              </a:spcBef>
              <a:spcAft>
                <a:spcPts val="0"/>
              </a:spcAft>
              <a:buNone/>
            </a:pPr>
            <a:r>
              <a:rPr baseline="30000" lang="en" sz="1200">
                <a:solidFill>
                  <a:schemeClr val="dk1"/>
                </a:solidFill>
                <a:latin typeface="Times New Roman"/>
                <a:ea typeface="Times New Roman"/>
                <a:cs typeface="Times New Roman"/>
                <a:sym typeface="Times New Roman"/>
              </a:rPr>
              <a:t>5</a:t>
            </a:r>
            <a:r>
              <a:rPr lang="en" sz="1200">
                <a:solidFill>
                  <a:schemeClr val="dk1"/>
                </a:solidFill>
                <a:latin typeface="Times New Roman"/>
                <a:ea typeface="Times New Roman"/>
                <a:cs typeface="Times New Roman"/>
                <a:sym typeface="Times New Roman"/>
              </a:rPr>
              <a:t>Φ-lab, ESA ESRIN, Frascati, Italy</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aseline="30000" lang="en" sz="1200">
                <a:solidFill>
                  <a:schemeClr val="dk1"/>
                </a:solidFill>
                <a:latin typeface="Times New Roman"/>
                <a:ea typeface="Times New Roman"/>
                <a:cs typeface="Times New Roman"/>
                <a:sym typeface="Times New Roman"/>
              </a:rPr>
              <a:t>6</a:t>
            </a:r>
            <a:r>
              <a:rPr lang="en" sz="1200">
                <a:solidFill>
                  <a:schemeClr val="dk1"/>
                </a:solidFill>
                <a:latin typeface="Times New Roman"/>
                <a:ea typeface="Times New Roman"/>
                <a:cs typeface="Times New Roman"/>
                <a:sym typeface="Times New Roman"/>
              </a:rPr>
              <a:t>Archimedes, Athena Research Center, Greece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rtl="0" algn="l">
              <a:spcBef>
                <a:spcPts val="0"/>
              </a:spcBef>
              <a:spcAft>
                <a:spcPts val="0"/>
              </a:spcAft>
              <a:buClr>
                <a:schemeClr val="dk1"/>
              </a:buClr>
              <a:buFont typeface="Arial"/>
              <a:buNone/>
            </a:pPr>
            <a:r>
              <a:rPr lang="en" sz="2100">
                <a:solidFill>
                  <a:schemeClr val="dk1"/>
                </a:solidFill>
                <a:latin typeface="Calibri"/>
                <a:ea typeface="Calibri"/>
                <a:cs typeface="Calibri"/>
                <a:sym typeface="Calibri"/>
              </a:rPr>
              <a:t>Knowledge Graph Question Answering Engine</a:t>
            </a:r>
            <a:endParaRPr b="0" i="0" sz="2100" u="none" cap="none" strike="noStrike">
              <a:solidFill>
                <a:srgbClr val="000000"/>
              </a:solidFill>
              <a:latin typeface="Calibri"/>
              <a:ea typeface="Calibri"/>
              <a:cs typeface="Calibri"/>
              <a:sym typeface="Calibri"/>
            </a:endParaRPr>
          </a:p>
        </p:txBody>
      </p:sp>
      <p:sp>
        <p:nvSpPr>
          <p:cNvPr id="165" name="Google Shape;165;p29"/>
          <p:cNvSpPr/>
          <p:nvPr/>
        </p:nvSpPr>
        <p:spPr>
          <a:xfrm>
            <a:off x="370250" y="757525"/>
            <a:ext cx="8681700" cy="1025700"/>
          </a:xfrm>
          <a:prstGeom prst="rect">
            <a:avLst/>
          </a:prstGeom>
          <a:noFill/>
          <a:ln>
            <a:noFill/>
          </a:ln>
        </p:spPr>
        <p:txBody>
          <a:bodyPr anchorCtr="0" anchor="t" bIns="68575" lIns="67500" spcFirstLastPara="1" rIns="67500" wrap="square" tIns="68575">
            <a:noAutofit/>
          </a:bodyPr>
          <a:lstStyle/>
          <a:p>
            <a:pPr indent="0" lvl="0" marL="0" rtl="0" algn="l">
              <a:lnSpc>
                <a:spcPct val="115000"/>
              </a:lnSpc>
              <a:spcBef>
                <a:spcPts val="0"/>
              </a:spcBef>
              <a:spcAft>
                <a:spcPts val="0"/>
              </a:spcAft>
              <a:buNone/>
            </a:pPr>
            <a:r>
              <a:rPr b="1" i="1" lang="en" sz="1300">
                <a:solidFill>
                  <a:schemeClr val="dk1"/>
                </a:solidFill>
                <a:latin typeface="Calibri"/>
                <a:ea typeface="Calibri"/>
                <a:cs typeface="Calibri"/>
                <a:sym typeface="Calibri"/>
              </a:rPr>
              <a:t>TerraQ</a:t>
            </a:r>
            <a:r>
              <a:rPr lang="en" sz="1300">
                <a:solidFill>
                  <a:schemeClr val="dk1"/>
                </a:solidFill>
                <a:latin typeface="Calibri"/>
                <a:ea typeface="Calibri"/>
                <a:cs typeface="Calibri"/>
                <a:sym typeface="Calibri"/>
              </a:rPr>
              <a:t> is a spatiotemporal question-answering engine for satellite image archives that targets a </a:t>
            </a:r>
            <a:r>
              <a:rPr b="1" i="1" lang="en" sz="1300">
                <a:solidFill>
                  <a:schemeClr val="dk1"/>
                </a:solidFill>
                <a:latin typeface="Calibri"/>
                <a:ea typeface="Calibri"/>
                <a:cs typeface="Calibri"/>
                <a:sym typeface="Calibri"/>
              </a:rPr>
              <a:t>purpose-built knowledge graph</a:t>
            </a:r>
            <a:r>
              <a:rPr lang="en" sz="1300">
                <a:solidFill>
                  <a:schemeClr val="dk1"/>
                </a:solidFill>
                <a:latin typeface="Calibri"/>
                <a:ea typeface="Calibri"/>
                <a:cs typeface="Calibri"/>
                <a:sym typeface="Calibri"/>
              </a:rPr>
              <a:t> which contains image metadata and geospatial information for administrative divisions and natural features.</a:t>
            </a:r>
            <a:endParaRPr sz="13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TerraQ works by </a:t>
            </a:r>
            <a:r>
              <a:rPr b="1" lang="en" sz="1200">
                <a:solidFill>
                  <a:schemeClr val="dk1"/>
                </a:solidFill>
                <a:latin typeface="Calibri"/>
                <a:ea typeface="Calibri"/>
                <a:cs typeface="Calibri"/>
                <a:sym typeface="Calibri"/>
              </a:rPr>
              <a:t>translating</a:t>
            </a:r>
            <a:r>
              <a:rPr lang="en" sz="1200">
                <a:solidFill>
                  <a:schemeClr val="dk1"/>
                </a:solidFill>
                <a:latin typeface="Calibri"/>
                <a:ea typeface="Calibri"/>
                <a:cs typeface="Calibri"/>
                <a:sym typeface="Calibri"/>
              </a:rPr>
              <a:t> natural language requests into </a:t>
            </a:r>
            <a:r>
              <a:rPr b="1" lang="en" sz="1200">
                <a:solidFill>
                  <a:schemeClr val="dk1"/>
                </a:solidFill>
                <a:latin typeface="Calibri"/>
                <a:ea typeface="Calibri"/>
                <a:cs typeface="Calibri"/>
                <a:sym typeface="Calibri"/>
              </a:rPr>
              <a:t>GeoSPARQL</a:t>
            </a:r>
            <a:r>
              <a:rPr lang="en" sz="1200">
                <a:solidFill>
                  <a:schemeClr val="dk1"/>
                </a:solidFill>
                <a:latin typeface="Calibri"/>
                <a:ea typeface="Calibri"/>
                <a:cs typeface="Calibri"/>
                <a:sym typeface="Calibri"/>
              </a:rPr>
              <a:t> queries (Text-to-GeoSPARQL).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Implemented as a </a:t>
            </a:r>
            <a:r>
              <a:rPr b="1" lang="en" sz="1200">
                <a:solidFill>
                  <a:schemeClr val="dk1"/>
                </a:solidFill>
                <a:latin typeface="Calibri"/>
                <a:ea typeface="Calibri"/>
                <a:cs typeface="Calibri"/>
                <a:sym typeface="Calibri"/>
              </a:rPr>
              <a:t>component pipeline</a:t>
            </a:r>
            <a:r>
              <a:rPr lang="en" sz="1200">
                <a:solidFill>
                  <a:schemeClr val="dk1"/>
                </a:solidFill>
                <a:latin typeface="Calibri"/>
                <a:ea typeface="Calibri"/>
                <a:cs typeface="Calibri"/>
                <a:sym typeface="Calibri"/>
              </a:rPr>
              <a:t> that combines classical NLP techniques (</a:t>
            </a:r>
            <a:r>
              <a:rPr b="1" lang="en" sz="1200">
                <a:solidFill>
                  <a:schemeClr val="dk1"/>
                </a:solidFill>
                <a:latin typeface="Calibri"/>
                <a:ea typeface="Calibri"/>
                <a:cs typeface="Calibri"/>
                <a:sym typeface="Calibri"/>
              </a:rPr>
              <a:t>fast</a:t>
            </a:r>
            <a:r>
              <a:rPr lang="en" sz="1200">
                <a:solidFill>
                  <a:schemeClr val="dk1"/>
                </a:solidFill>
                <a:latin typeface="Calibri"/>
                <a:ea typeface="Calibri"/>
                <a:cs typeface="Calibri"/>
                <a:sym typeface="Calibri"/>
              </a:rPr>
              <a:t>) with LLMs (</a:t>
            </a:r>
            <a:r>
              <a:rPr b="1" lang="en" sz="1200">
                <a:solidFill>
                  <a:schemeClr val="dk1"/>
                </a:solidFill>
                <a:latin typeface="Calibri"/>
                <a:ea typeface="Calibri"/>
                <a:cs typeface="Calibri"/>
                <a:sym typeface="Calibri"/>
              </a:rPr>
              <a:t>accurate</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pic>
        <p:nvPicPr>
          <p:cNvPr id="166" name="Google Shape;166;p29"/>
          <p:cNvPicPr preferRelativeResize="0"/>
          <p:nvPr/>
        </p:nvPicPr>
        <p:blipFill>
          <a:blip r:embed="rId3">
            <a:alphaModFix/>
          </a:blip>
          <a:stretch>
            <a:fillRect/>
          </a:stretch>
        </p:blipFill>
        <p:spPr>
          <a:xfrm>
            <a:off x="643038" y="1783225"/>
            <a:ext cx="7857925" cy="2900676"/>
          </a:xfrm>
          <a:prstGeom prst="rect">
            <a:avLst/>
          </a:prstGeom>
          <a:noFill/>
          <a:ln>
            <a:noFill/>
          </a:ln>
        </p:spPr>
      </p:pic>
      <p:sp>
        <p:nvSpPr>
          <p:cNvPr id="167" name="Google Shape;167;p29"/>
          <p:cNvSpPr txBox="1"/>
          <p:nvPr/>
        </p:nvSpPr>
        <p:spPr>
          <a:xfrm>
            <a:off x="3254700" y="4580200"/>
            <a:ext cx="58893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latin typeface="Calibri"/>
                <a:ea typeface="Calibri"/>
                <a:cs typeface="Calibri"/>
                <a:sym typeface="Calibri"/>
              </a:rPr>
              <a:t>Sergios-Anestis Kefalidis, Konstantinos Plas, Manolis Koubarakis</a:t>
            </a:r>
            <a:r>
              <a:rPr lang="en" sz="1000">
                <a:latin typeface="Calibri"/>
                <a:ea typeface="Calibri"/>
                <a:cs typeface="Calibri"/>
                <a:sym typeface="Calibri"/>
              </a:rPr>
              <a:t>: </a:t>
            </a:r>
            <a:r>
              <a:rPr i="1" lang="en" sz="1000">
                <a:latin typeface="Calibri"/>
                <a:ea typeface="Calibri"/>
                <a:cs typeface="Calibri"/>
                <a:sym typeface="Calibri"/>
              </a:rPr>
              <a:t>TerraQ: Spatiotemporal Question-Answering on Satellite Image Archives</a:t>
            </a:r>
            <a:r>
              <a:rPr lang="en" sz="1000">
                <a:latin typeface="Calibri"/>
                <a:ea typeface="Calibri"/>
                <a:cs typeface="Calibri"/>
                <a:sym typeface="Calibri"/>
              </a:rPr>
              <a:t>. IEEE International Geoscience and Remote Sensing Symposium (IGARSS 2025).</a:t>
            </a:r>
            <a:endParaRPr sz="10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00000"/>
              </a:lnSpc>
              <a:spcBef>
                <a:spcPts val="0"/>
              </a:spcBef>
              <a:spcAft>
                <a:spcPts val="0"/>
              </a:spcAft>
              <a:buNone/>
            </a:pPr>
            <a:r>
              <a:rPr lang="en" sz="2100">
                <a:solidFill>
                  <a:schemeClr val="dk1"/>
                </a:solidFill>
                <a:latin typeface="Calibri"/>
                <a:ea typeface="Calibri"/>
                <a:cs typeface="Calibri"/>
                <a:sym typeface="Calibri"/>
              </a:rPr>
              <a:t>Search-by-Text Engine</a:t>
            </a:r>
            <a:endParaRPr b="0" i="0" sz="2100" u="none" cap="none" strike="noStrike">
              <a:solidFill>
                <a:srgbClr val="000000"/>
              </a:solidFill>
              <a:latin typeface="Calibri"/>
              <a:ea typeface="Calibri"/>
              <a:cs typeface="Calibri"/>
              <a:sym typeface="Calibri"/>
            </a:endParaRPr>
          </a:p>
        </p:txBody>
      </p:sp>
      <p:sp>
        <p:nvSpPr>
          <p:cNvPr id="174" name="Google Shape;174;p30"/>
          <p:cNvSpPr/>
          <p:nvPr/>
        </p:nvSpPr>
        <p:spPr>
          <a:xfrm>
            <a:off x="370250" y="757525"/>
            <a:ext cx="86817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15000"/>
              </a:lnSpc>
              <a:spcBef>
                <a:spcPts val="0"/>
              </a:spcBef>
              <a:spcAft>
                <a:spcPts val="0"/>
              </a:spcAft>
              <a:buNone/>
            </a:pPr>
            <a:r>
              <a:rPr b="0" i="0" lang="en" sz="1300" u="none" cap="none" strike="noStrike">
                <a:solidFill>
                  <a:schemeClr val="dk1"/>
                </a:solidFill>
                <a:latin typeface="Calibri"/>
                <a:ea typeface="Calibri"/>
                <a:cs typeface="Calibri"/>
                <a:sym typeface="Calibri"/>
              </a:rPr>
              <a:t>The </a:t>
            </a:r>
            <a:r>
              <a:rPr b="1" i="1" lang="en" sz="1300" u="none" cap="none" strike="noStrike">
                <a:solidFill>
                  <a:schemeClr val="dk1"/>
                </a:solidFill>
                <a:latin typeface="Calibri"/>
                <a:ea typeface="Calibri"/>
                <a:cs typeface="Calibri"/>
                <a:sym typeface="Calibri"/>
              </a:rPr>
              <a:t>Digital Assistant</a:t>
            </a:r>
            <a:r>
              <a:rPr b="0" i="0" lang="en" sz="1300" u="none" cap="none" strike="noStrike">
                <a:solidFill>
                  <a:schemeClr val="dk1"/>
                </a:solidFill>
                <a:latin typeface="Calibri"/>
                <a:ea typeface="Calibri"/>
                <a:cs typeface="Calibri"/>
                <a:sym typeface="Calibri"/>
              </a:rPr>
              <a:t> </a:t>
            </a:r>
            <a:r>
              <a:rPr lang="en" sz="1300">
                <a:solidFill>
                  <a:schemeClr val="dk1"/>
                </a:solidFill>
                <a:latin typeface="Calibri"/>
                <a:ea typeface="Calibri"/>
                <a:cs typeface="Calibri"/>
                <a:sym typeface="Calibri"/>
              </a:rPr>
              <a:t>must be able to retrieve images based on descriptions that cannot be answered by metadata </a:t>
            </a:r>
            <a:r>
              <a:rPr lang="en" sz="1300">
                <a:solidFill>
                  <a:schemeClr val="dk1"/>
                </a:solidFill>
                <a:latin typeface="Calibri"/>
                <a:ea typeface="Calibri"/>
                <a:cs typeface="Calibri"/>
                <a:sym typeface="Calibri"/>
              </a:rPr>
              <a:t>:</a:t>
            </a:r>
            <a:endParaRPr b="0" i="0" sz="1500" cap="none" strike="noStrike">
              <a:solidFill>
                <a:srgbClr val="000000"/>
              </a:solidFill>
              <a:latin typeface="Calibri"/>
              <a:ea typeface="Calibri"/>
              <a:cs typeface="Calibri"/>
              <a:sym typeface="Calibri"/>
            </a:endParaRPr>
          </a:p>
        </p:txBody>
      </p:sp>
      <p:pic>
        <p:nvPicPr>
          <p:cNvPr id="175" name="Google Shape;175;p30"/>
          <p:cNvPicPr preferRelativeResize="0"/>
          <p:nvPr/>
        </p:nvPicPr>
        <p:blipFill rotWithShape="1">
          <a:blip r:embed="rId3">
            <a:alphaModFix/>
          </a:blip>
          <a:srcRect b="0" l="0" r="0" t="0"/>
          <a:stretch/>
        </p:blipFill>
        <p:spPr>
          <a:xfrm>
            <a:off x="1056825" y="1214730"/>
            <a:ext cx="6794552" cy="35016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rtl="0" algn="l">
              <a:spcBef>
                <a:spcPts val="0"/>
              </a:spcBef>
              <a:spcAft>
                <a:spcPts val="0"/>
              </a:spcAft>
              <a:buNone/>
            </a:pPr>
            <a:r>
              <a:rPr lang="en" sz="2100">
                <a:solidFill>
                  <a:schemeClr val="dk1"/>
                </a:solidFill>
                <a:latin typeface="Calibri"/>
                <a:ea typeface="Calibri"/>
                <a:cs typeface="Calibri"/>
                <a:sym typeface="Calibri"/>
              </a:rPr>
              <a:t>Search-by-Text Engine</a:t>
            </a:r>
            <a:endParaRPr sz="2100">
              <a:solidFill>
                <a:schemeClr val="dk1"/>
              </a:solidFill>
              <a:latin typeface="Calibri"/>
              <a:ea typeface="Calibri"/>
              <a:cs typeface="Calibri"/>
              <a:sym typeface="Calibri"/>
            </a:endParaRPr>
          </a:p>
        </p:txBody>
      </p:sp>
      <p:sp>
        <p:nvSpPr>
          <p:cNvPr id="182" name="Google Shape;182;p31"/>
          <p:cNvSpPr/>
          <p:nvPr/>
        </p:nvSpPr>
        <p:spPr>
          <a:xfrm>
            <a:off x="370250" y="757525"/>
            <a:ext cx="8681700" cy="1025700"/>
          </a:xfrm>
          <a:prstGeom prst="rect">
            <a:avLst/>
          </a:prstGeom>
          <a:noFill/>
          <a:ln>
            <a:noFill/>
          </a:ln>
        </p:spPr>
        <p:txBody>
          <a:bodyPr anchorCtr="0" anchor="t" bIns="68575" lIns="67500" spcFirstLastPara="1" rIns="67500" wrap="square" tIns="6857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We employ the</a:t>
            </a:r>
            <a:r>
              <a:rPr lang="en" sz="1200">
                <a:solidFill>
                  <a:schemeClr val="dk1"/>
                </a:solidFill>
                <a:latin typeface="Calibri"/>
                <a:ea typeface="Calibri"/>
                <a:cs typeface="Calibri"/>
                <a:sym typeface="Calibri"/>
              </a:rPr>
              <a:t> </a:t>
            </a:r>
            <a:r>
              <a:rPr b="1" i="1" lang="en" sz="1200">
                <a:solidFill>
                  <a:schemeClr val="dk1"/>
                </a:solidFill>
                <a:latin typeface="Calibri"/>
                <a:ea typeface="Calibri"/>
                <a:cs typeface="Calibri"/>
                <a:sym typeface="Calibri"/>
              </a:rPr>
              <a:t>DUCH  </a:t>
            </a:r>
            <a:r>
              <a:rPr i="1" lang="en" sz="1200">
                <a:solidFill>
                  <a:schemeClr val="dk1"/>
                </a:solidFill>
                <a:latin typeface="Calibri"/>
                <a:ea typeface="Calibri"/>
                <a:cs typeface="Calibri"/>
                <a:sym typeface="Calibri"/>
              </a:rPr>
              <a:t>(deep unsupervised cross-modal contrastive hashing)</a:t>
            </a:r>
            <a:r>
              <a:rPr lang="en" sz="1200">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method, which provides cross-modal retrieval between remote sensing images and text sentences:</a:t>
            </a:r>
            <a:endParaRPr sz="12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romanUcPeriod"/>
            </a:pPr>
            <a:r>
              <a:rPr lang="en" sz="1100">
                <a:solidFill>
                  <a:schemeClr val="dk1"/>
                </a:solidFill>
                <a:latin typeface="Calibri"/>
                <a:ea typeface="Calibri"/>
                <a:cs typeface="Calibri"/>
                <a:sym typeface="Calibri"/>
              </a:rPr>
              <a:t>The feature extraction module produces deep semantic representations for image and text modalities</a:t>
            </a:r>
            <a:endParaRPr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romanUcPeriod"/>
            </a:pPr>
            <a:r>
              <a:rPr lang="en" sz="1100">
                <a:solidFill>
                  <a:schemeClr val="dk1"/>
                </a:solidFill>
                <a:latin typeface="Calibri"/>
                <a:ea typeface="Calibri"/>
                <a:cs typeface="Calibri"/>
                <a:sym typeface="Calibri"/>
              </a:rPr>
              <a:t>The hashing module that generates binary representations from the input extracted deep features</a:t>
            </a:r>
            <a:endParaRPr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romanUcPeriod"/>
            </a:pPr>
            <a:r>
              <a:rPr lang="en" sz="1100">
                <a:solidFill>
                  <a:schemeClr val="dk1"/>
                </a:solidFill>
                <a:latin typeface="Calibri"/>
                <a:ea typeface="Calibri"/>
                <a:cs typeface="Calibri"/>
                <a:sym typeface="Calibri"/>
              </a:rPr>
              <a:t>The hamming distance between images in the archive and the generated binary representation is used to evaluate similarity</a:t>
            </a:r>
            <a:endParaRPr sz="1100">
              <a:solidFill>
                <a:schemeClr val="dk1"/>
              </a:solidFill>
              <a:latin typeface="Calibri"/>
              <a:ea typeface="Calibri"/>
              <a:cs typeface="Calibri"/>
              <a:sym typeface="Calibri"/>
            </a:endParaRPr>
          </a:p>
        </p:txBody>
      </p:sp>
      <p:pic>
        <p:nvPicPr>
          <p:cNvPr descr="A diagram of a computer network&#10;&#10;Description automatically generated" id="183" name="Google Shape;183;p31"/>
          <p:cNvPicPr preferRelativeResize="0"/>
          <p:nvPr/>
        </p:nvPicPr>
        <p:blipFill rotWithShape="1">
          <a:blip r:embed="rId3">
            <a:alphaModFix/>
          </a:blip>
          <a:srcRect b="0" l="0" r="0" t="0"/>
          <a:stretch/>
        </p:blipFill>
        <p:spPr>
          <a:xfrm>
            <a:off x="1762225" y="1897775"/>
            <a:ext cx="5619525" cy="2608925"/>
          </a:xfrm>
          <a:prstGeom prst="rect">
            <a:avLst/>
          </a:prstGeom>
          <a:noFill/>
          <a:ln>
            <a:noFill/>
          </a:ln>
        </p:spPr>
      </p:pic>
      <p:sp>
        <p:nvSpPr>
          <p:cNvPr id="184" name="Google Shape;184;p31"/>
          <p:cNvSpPr txBox="1"/>
          <p:nvPr/>
        </p:nvSpPr>
        <p:spPr>
          <a:xfrm>
            <a:off x="3254700" y="4460850"/>
            <a:ext cx="5889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900">
                <a:solidFill>
                  <a:schemeClr val="dk1"/>
                </a:solidFill>
                <a:latin typeface="Calibri"/>
                <a:ea typeface="Calibri"/>
                <a:cs typeface="Calibri"/>
                <a:sym typeface="Calibri"/>
              </a:rPr>
              <a:t>G. Mikriukov, M. Ravanbakhsh, B. Demir</a:t>
            </a:r>
            <a:r>
              <a:rPr lang="en" sz="900">
                <a:solidFill>
                  <a:schemeClr val="dk1"/>
                </a:solidFill>
                <a:latin typeface="Calibri"/>
                <a:ea typeface="Calibri"/>
                <a:cs typeface="Calibri"/>
                <a:sym typeface="Calibri"/>
              </a:rPr>
              <a:t>, “</a:t>
            </a:r>
            <a:r>
              <a:rPr i="1" lang="en" sz="900">
                <a:solidFill>
                  <a:schemeClr val="dk1"/>
                </a:solidFill>
                <a:latin typeface="Calibri"/>
                <a:ea typeface="Calibri"/>
                <a:cs typeface="Calibri"/>
                <a:sym typeface="Calibri"/>
              </a:rPr>
              <a:t>Unsupervised Contrastive Hashing for Cross-Modal Retrieval in Remote Sensing</a:t>
            </a:r>
            <a:r>
              <a:rPr lang="en" sz="900">
                <a:solidFill>
                  <a:schemeClr val="dk1"/>
                </a:solidFill>
                <a:latin typeface="Calibri"/>
                <a:ea typeface="Calibri"/>
                <a:cs typeface="Calibri"/>
                <a:sym typeface="Calibri"/>
              </a:rPr>
              <a:t>,” IEEE International Conference on Acoustics, Speech, &amp; Signal Processing (ICASSP).</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00000"/>
              </a:lnSpc>
              <a:spcBef>
                <a:spcPts val="0"/>
              </a:spcBef>
              <a:spcAft>
                <a:spcPts val="0"/>
              </a:spcAft>
              <a:buNone/>
            </a:pPr>
            <a:r>
              <a:rPr lang="en" sz="2100">
                <a:solidFill>
                  <a:schemeClr val="dk1"/>
                </a:solidFill>
                <a:latin typeface="Calibri"/>
                <a:ea typeface="Calibri"/>
                <a:cs typeface="Calibri"/>
                <a:sym typeface="Calibri"/>
              </a:rPr>
              <a:t>Search-by-Image Engine</a:t>
            </a:r>
            <a:endParaRPr b="0" i="0" sz="2100" u="none" cap="none" strike="noStrike">
              <a:solidFill>
                <a:srgbClr val="000000"/>
              </a:solidFill>
              <a:latin typeface="Calibri"/>
              <a:ea typeface="Calibri"/>
              <a:cs typeface="Calibri"/>
              <a:sym typeface="Calibri"/>
            </a:endParaRPr>
          </a:p>
        </p:txBody>
      </p:sp>
      <p:sp>
        <p:nvSpPr>
          <p:cNvPr id="191" name="Google Shape;191;p32"/>
          <p:cNvSpPr/>
          <p:nvPr/>
        </p:nvSpPr>
        <p:spPr>
          <a:xfrm>
            <a:off x="370250" y="757525"/>
            <a:ext cx="86817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15000"/>
              </a:lnSpc>
              <a:spcBef>
                <a:spcPts val="0"/>
              </a:spcBef>
              <a:spcAft>
                <a:spcPts val="0"/>
              </a:spcAft>
              <a:buNone/>
            </a:pPr>
            <a:r>
              <a:rPr b="0" i="0" lang="en" sz="1300" u="none" cap="none" strike="noStrike">
                <a:solidFill>
                  <a:schemeClr val="dk1"/>
                </a:solidFill>
                <a:latin typeface="Calibri"/>
                <a:ea typeface="Calibri"/>
                <a:cs typeface="Calibri"/>
                <a:sym typeface="Calibri"/>
              </a:rPr>
              <a:t>The </a:t>
            </a:r>
            <a:r>
              <a:rPr b="1" i="1" lang="en" sz="1300" u="none" cap="none" strike="noStrike">
                <a:solidFill>
                  <a:schemeClr val="dk1"/>
                </a:solidFill>
                <a:latin typeface="Calibri"/>
                <a:ea typeface="Calibri"/>
                <a:cs typeface="Calibri"/>
                <a:sym typeface="Calibri"/>
              </a:rPr>
              <a:t>Digital Assistant</a:t>
            </a:r>
            <a:r>
              <a:rPr b="0" i="0" lang="en" sz="1300" u="none" cap="none" strike="noStrike">
                <a:solidFill>
                  <a:schemeClr val="dk1"/>
                </a:solidFill>
                <a:latin typeface="Calibri"/>
                <a:ea typeface="Calibri"/>
                <a:cs typeface="Calibri"/>
                <a:sym typeface="Calibri"/>
              </a:rPr>
              <a:t> </a:t>
            </a:r>
            <a:r>
              <a:rPr lang="en" sz="1300">
                <a:solidFill>
                  <a:schemeClr val="dk1"/>
                </a:solidFill>
                <a:latin typeface="Calibri"/>
                <a:ea typeface="Calibri"/>
                <a:cs typeface="Calibri"/>
                <a:sym typeface="Calibri"/>
              </a:rPr>
              <a:t>must be able to retrieve images similar to a selected image (uni-modal and cross-modal):</a:t>
            </a:r>
            <a:endParaRPr b="0" i="0" sz="1500" cap="none" strike="noStrike">
              <a:solidFill>
                <a:srgbClr val="000000"/>
              </a:solidFill>
              <a:latin typeface="Calibri"/>
              <a:ea typeface="Calibri"/>
              <a:cs typeface="Calibri"/>
              <a:sym typeface="Calibri"/>
            </a:endParaRPr>
          </a:p>
        </p:txBody>
      </p:sp>
      <p:pic>
        <p:nvPicPr>
          <p:cNvPr id="192" name="Google Shape;192;p32"/>
          <p:cNvPicPr preferRelativeResize="0"/>
          <p:nvPr/>
        </p:nvPicPr>
        <p:blipFill>
          <a:blip r:embed="rId3">
            <a:alphaModFix/>
          </a:blip>
          <a:stretch>
            <a:fillRect/>
          </a:stretch>
        </p:blipFill>
        <p:spPr>
          <a:xfrm>
            <a:off x="1007265" y="1214725"/>
            <a:ext cx="7129475" cy="299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rtl="0" algn="l">
              <a:spcBef>
                <a:spcPts val="0"/>
              </a:spcBef>
              <a:spcAft>
                <a:spcPts val="0"/>
              </a:spcAft>
              <a:buNone/>
            </a:pPr>
            <a:r>
              <a:rPr lang="en" sz="2100">
                <a:solidFill>
                  <a:schemeClr val="dk1"/>
                </a:solidFill>
                <a:latin typeface="Calibri"/>
                <a:ea typeface="Calibri"/>
                <a:cs typeface="Calibri"/>
                <a:sym typeface="Calibri"/>
              </a:rPr>
              <a:t>Search-by-Image Engine</a:t>
            </a:r>
            <a:endParaRPr sz="2100">
              <a:solidFill>
                <a:schemeClr val="dk1"/>
              </a:solidFill>
              <a:latin typeface="Calibri"/>
              <a:ea typeface="Calibri"/>
              <a:cs typeface="Calibri"/>
              <a:sym typeface="Calibri"/>
            </a:endParaRPr>
          </a:p>
        </p:txBody>
      </p:sp>
      <p:sp>
        <p:nvSpPr>
          <p:cNvPr id="199" name="Google Shape;199;p33"/>
          <p:cNvSpPr/>
          <p:nvPr/>
        </p:nvSpPr>
        <p:spPr>
          <a:xfrm>
            <a:off x="370250" y="757525"/>
            <a:ext cx="8681700" cy="414000"/>
          </a:xfrm>
          <a:prstGeom prst="rect">
            <a:avLst/>
          </a:prstGeom>
          <a:noFill/>
          <a:ln>
            <a:noFill/>
          </a:ln>
        </p:spPr>
        <p:txBody>
          <a:bodyPr anchorCtr="0" anchor="t" bIns="68575" lIns="67500" spcFirstLastPara="1" rIns="67500" wrap="square" tIns="685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We adapted the deep unsupervised cross-modal contrastive hashing (</a:t>
            </a:r>
            <a:r>
              <a:rPr b="1" i="1" lang="en">
                <a:solidFill>
                  <a:schemeClr val="dk1"/>
                </a:solidFill>
                <a:latin typeface="Calibri"/>
                <a:ea typeface="Calibri"/>
                <a:cs typeface="Calibri"/>
                <a:sym typeface="Calibri"/>
              </a:rPr>
              <a:t>DUCH</a:t>
            </a:r>
            <a:r>
              <a:rPr lang="en">
                <a:solidFill>
                  <a:schemeClr val="dk1"/>
                </a:solidFill>
                <a:latin typeface="Calibri"/>
                <a:ea typeface="Calibri"/>
                <a:cs typeface="Calibri"/>
                <a:sym typeface="Calibri"/>
              </a:rPr>
              <a:t>) method.</a:t>
            </a:r>
            <a:endParaRPr sz="1200">
              <a:solidFill>
                <a:schemeClr val="dk1"/>
              </a:solidFill>
              <a:latin typeface="Calibri"/>
              <a:ea typeface="Calibri"/>
              <a:cs typeface="Calibri"/>
              <a:sym typeface="Calibri"/>
            </a:endParaRPr>
          </a:p>
        </p:txBody>
      </p:sp>
      <p:pic>
        <p:nvPicPr>
          <p:cNvPr descr="diyagram içeren bir resim&#10;&#10;Açıklama otomatik olarak oluşturuldu" id="200" name="Google Shape;200;p33"/>
          <p:cNvPicPr preferRelativeResize="0"/>
          <p:nvPr/>
        </p:nvPicPr>
        <p:blipFill rotWithShape="1">
          <a:blip r:embed="rId3">
            <a:alphaModFix/>
          </a:blip>
          <a:srcRect b="0" l="0" r="0" t="0"/>
          <a:stretch/>
        </p:blipFill>
        <p:spPr>
          <a:xfrm>
            <a:off x="2538849" y="1171526"/>
            <a:ext cx="4066301" cy="3170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rtl="0" algn="l">
              <a:spcBef>
                <a:spcPts val="0"/>
              </a:spcBef>
              <a:spcAft>
                <a:spcPts val="0"/>
              </a:spcAft>
              <a:buNone/>
            </a:pPr>
            <a:r>
              <a:rPr lang="en" sz="2100">
                <a:solidFill>
                  <a:schemeClr val="dk1"/>
                </a:solidFill>
                <a:latin typeface="Calibri"/>
                <a:ea typeface="Calibri"/>
                <a:cs typeface="Calibri"/>
                <a:sym typeface="Calibri"/>
              </a:rPr>
              <a:t>Search-by-Image Engine</a:t>
            </a:r>
            <a:endParaRPr sz="2100">
              <a:solidFill>
                <a:schemeClr val="dk1"/>
              </a:solidFill>
              <a:latin typeface="Calibri"/>
              <a:ea typeface="Calibri"/>
              <a:cs typeface="Calibri"/>
              <a:sym typeface="Calibri"/>
            </a:endParaRPr>
          </a:p>
        </p:txBody>
      </p:sp>
      <p:sp>
        <p:nvSpPr>
          <p:cNvPr id="207" name="Google Shape;207;p34"/>
          <p:cNvSpPr/>
          <p:nvPr/>
        </p:nvSpPr>
        <p:spPr>
          <a:xfrm>
            <a:off x="370250" y="757525"/>
            <a:ext cx="8681700" cy="414000"/>
          </a:xfrm>
          <a:prstGeom prst="rect">
            <a:avLst/>
          </a:prstGeom>
          <a:noFill/>
          <a:ln>
            <a:noFill/>
          </a:ln>
        </p:spPr>
        <p:txBody>
          <a:bodyPr anchorCtr="0" anchor="t" bIns="68575" lIns="67500" spcFirstLastPara="1" rIns="67500" wrap="square" tIns="685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We also developed the </a:t>
            </a:r>
            <a:r>
              <a:rPr lang="en">
                <a:solidFill>
                  <a:schemeClr val="dk1"/>
                </a:solidFill>
                <a:latin typeface="Calibri"/>
                <a:ea typeface="Calibri"/>
                <a:cs typeface="Calibri"/>
                <a:sym typeface="Calibri"/>
              </a:rPr>
              <a:t>cross modal masked autoencoder (</a:t>
            </a:r>
            <a:r>
              <a:rPr b="1" i="1" lang="en">
                <a:solidFill>
                  <a:schemeClr val="dk1"/>
                </a:solidFill>
                <a:latin typeface="Calibri"/>
                <a:ea typeface="Calibri"/>
                <a:cs typeface="Calibri"/>
                <a:sym typeface="Calibri"/>
              </a:rPr>
              <a:t>CMMAE</a:t>
            </a:r>
            <a:r>
              <a:rPr lang="en">
                <a:solidFill>
                  <a:schemeClr val="dk1"/>
                </a:solidFill>
                <a:latin typeface="Calibri"/>
                <a:ea typeface="Calibri"/>
                <a:cs typeface="Calibri"/>
                <a:sym typeface="Calibri"/>
              </a:rPr>
              <a:t>) method.</a:t>
            </a:r>
            <a:endParaRPr sz="1200">
              <a:solidFill>
                <a:schemeClr val="dk1"/>
              </a:solidFill>
              <a:latin typeface="Calibri"/>
              <a:ea typeface="Calibri"/>
              <a:cs typeface="Calibri"/>
              <a:sym typeface="Calibri"/>
            </a:endParaRPr>
          </a:p>
        </p:txBody>
      </p:sp>
      <p:pic>
        <p:nvPicPr>
          <p:cNvPr id="208" name="Google Shape;208;p34"/>
          <p:cNvPicPr preferRelativeResize="0"/>
          <p:nvPr/>
        </p:nvPicPr>
        <p:blipFill rotWithShape="1">
          <a:blip r:embed="rId3">
            <a:alphaModFix/>
          </a:blip>
          <a:srcRect b="0" l="0" r="0" t="0"/>
          <a:stretch/>
        </p:blipFill>
        <p:spPr>
          <a:xfrm>
            <a:off x="482302" y="1481173"/>
            <a:ext cx="8179374" cy="2530400"/>
          </a:xfrm>
          <a:prstGeom prst="rect">
            <a:avLst/>
          </a:prstGeom>
          <a:noFill/>
          <a:ln>
            <a:noFill/>
          </a:ln>
        </p:spPr>
      </p:pic>
      <p:sp>
        <p:nvSpPr>
          <p:cNvPr id="209" name="Google Shape;209;p34"/>
          <p:cNvSpPr txBox="1"/>
          <p:nvPr/>
        </p:nvSpPr>
        <p:spPr>
          <a:xfrm>
            <a:off x="194100" y="4077800"/>
            <a:ext cx="875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Jakob Hackstein, Gencer Sumbul, Kai Norman Clasen, Begüm Demir</a:t>
            </a:r>
            <a:r>
              <a:rPr lang="en" sz="1000"/>
              <a:t>: </a:t>
            </a:r>
            <a:r>
              <a:rPr i="1" lang="en" sz="1000"/>
              <a:t>Exploring </a:t>
            </a:r>
            <a:r>
              <a:rPr i="1" lang="en" sz="1000"/>
              <a:t>Masked Autoencoders for Sensor-Agnostic Image Retrieval in Remote Sensing</a:t>
            </a:r>
            <a:r>
              <a:rPr lang="en" sz="1000"/>
              <a:t>. IEEE Trans. Geosci. Remote. Sens. 63: 1-14 (2025)</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00000"/>
              </a:lnSpc>
              <a:spcBef>
                <a:spcPts val="0"/>
              </a:spcBef>
              <a:spcAft>
                <a:spcPts val="0"/>
              </a:spcAft>
              <a:buNone/>
            </a:pPr>
            <a:r>
              <a:rPr lang="en" sz="2100">
                <a:solidFill>
                  <a:schemeClr val="dk1"/>
                </a:solidFill>
                <a:latin typeface="Calibri"/>
                <a:ea typeface="Calibri"/>
                <a:cs typeface="Calibri"/>
                <a:sym typeface="Calibri"/>
              </a:rPr>
              <a:t>Visual Question Answering Engine</a:t>
            </a:r>
            <a:endParaRPr b="0" i="0" sz="2100" u="none" cap="none" strike="noStrike">
              <a:solidFill>
                <a:srgbClr val="000000"/>
              </a:solidFill>
              <a:latin typeface="Calibri"/>
              <a:ea typeface="Calibri"/>
              <a:cs typeface="Calibri"/>
              <a:sym typeface="Calibri"/>
            </a:endParaRPr>
          </a:p>
        </p:txBody>
      </p:sp>
      <p:sp>
        <p:nvSpPr>
          <p:cNvPr id="216" name="Google Shape;216;p35"/>
          <p:cNvSpPr/>
          <p:nvPr/>
        </p:nvSpPr>
        <p:spPr>
          <a:xfrm>
            <a:off x="370250" y="757525"/>
            <a:ext cx="86817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15000"/>
              </a:lnSpc>
              <a:spcBef>
                <a:spcPts val="0"/>
              </a:spcBef>
              <a:spcAft>
                <a:spcPts val="0"/>
              </a:spcAft>
              <a:buNone/>
            </a:pPr>
            <a:r>
              <a:rPr b="0" i="0" lang="en" sz="1300" u="none" cap="none" strike="noStrike">
                <a:solidFill>
                  <a:schemeClr val="dk1"/>
                </a:solidFill>
                <a:latin typeface="Calibri"/>
                <a:ea typeface="Calibri"/>
                <a:cs typeface="Calibri"/>
                <a:sym typeface="Calibri"/>
              </a:rPr>
              <a:t>The </a:t>
            </a:r>
            <a:r>
              <a:rPr b="1" i="1" lang="en" sz="1300" u="none" cap="none" strike="noStrike">
                <a:solidFill>
                  <a:schemeClr val="dk1"/>
                </a:solidFill>
                <a:latin typeface="Calibri"/>
                <a:ea typeface="Calibri"/>
                <a:cs typeface="Calibri"/>
                <a:sym typeface="Calibri"/>
              </a:rPr>
              <a:t>Digital Assistant</a:t>
            </a:r>
            <a:r>
              <a:rPr b="0" i="0" lang="en" sz="1300" u="none" cap="none" strike="noStrike">
                <a:solidFill>
                  <a:schemeClr val="dk1"/>
                </a:solidFill>
                <a:latin typeface="Calibri"/>
                <a:ea typeface="Calibri"/>
                <a:cs typeface="Calibri"/>
                <a:sym typeface="Calibri"/>
              </a:rPr>
              <a:t> </a:t>
            </a:r>
            <a:r>
              <a:rPr lang="en" sz="1300">
                <a:solidFill>
                  <a:schemeClr val="dk1"/>
                </a:solidFill>
                <a:latin typeface="Calibri"/>
                <a:ea typeface="Calibri"/>
                <a:cs typeface="Calibri"/>
                <a:sym typeface="Calibri"/>
              </a:rPr>
              <a:t>must be able to analyze images and answer questions about their contents.</a:t>
            </a:r>
            <a:endParaRPr b="0" i="0" sz="1500" cap="none" strike="noStrike">
              <a:solidFill>
                <a:srgbClr val="000000"/>
              </a:solidFill>
              <a:latin typeface="Calibri"/>
              <a:ea typeface="Calibri"/>
              <a:cs typeface="Calibri"/>
              <a:sym typeface="Calibri"/>
            </a:endParaRPr>
          </a:p>
        </p:txBody>
      </p:sp>
      <p:pic>
        <p:nvPicPr>
          <p:cNvPr id="217" name="Google Shape;217;p35"/>
          <p:cNvPicPr preferRelativeResize="0"/>
          <p:nvPr/>
        </p:nvPicPr>
        <p:blipFill rotWithShape="1">
          <a:blip r:embed="rId3">
            <a:alphaModFix/>
          </a:blip>
          <a:srcRect b="0" l="0" r="0" t="0"/>
          <a:stretch/>
        </p:blipFill>
        <p:spPr>
          <a:xfrm>
            <a:off x="1420268" y="1214730"/>
            <a:ext cx="2704050" cy="2238570"/>
          </a:xfrm>
          <a:prstGeom prst="rect">
            <a:avLst/>
          </a:prstGeom>
          <a:noFill/>
          <a:ln>
            <a:noFill/>
          </a:ln>
        </p:spPr>
      </p:pic>
      <p:sp>
        <p:nvSpPr>
          <p:cNvPr id="218" name="Google Shape;218;p35"/>
          <p:cNvSpPr/>
          <p:nvPr/>
        </p:nvSpPr>
        <p:spPr>
          <a:xfrm>
            <a:off x="1420267" y="3454110"/>
            <a:ext cx="2951700" cy="547500"/>
          </a:xfrm>
          <a:prstGeom prst="rect">
            <a:avLst/>
          </a:prstGeom>
          <a:noFill/>
          <a:ln>
            <a:noFill/>
          </a:ln>
        </p:spPr>
        <p:txBody>
          <a:bodyPr anchorCtr="0" anchor="t" bIns="68575" lIns="67500" spcFirstLastPara="1" rIns="67500" wrap="square" tIns="68575">
            <a:noAutofit/>
          </a:bodyPr>
          <a:lstStyle/>
          <a:p>
            <a:pPr indent="0" lvl="0" marL="0" marR="0" rtl="0" algn="just">
              <a:lnSpc>
                <a:spcPct val="100000"/>
              </a:lnSpc>
              <a:spcBef>
                <a:spcPts val="0"/>
              </a:spcBef>
              <a:spcAft>
                <a:spcPts val="0"/>
              </a:spcAft>
              <a:buNone/>
            </a:pPr>
            <a:r>
              <a:rPr b="0" i="0" lang="en" sz="1400" u="none" cap="none" strike="noStrike">
                <a:solidFill>
                  <a:srgbClr val="000000"/>
                </a:solidFill>
                <a:latin typeface="Calibri"/>
                <a:ea typeface="Calibri"/>
                <a:cs typeface="Calibri"/>
                <a:sym typeface="Calibri"/>
              </a:rPr>
              <a:t>Question: </a:t>
            </a:r>
            <a:r>
              <a:rPr b="0" i="0" lang="en" sz="1400" u="none" cap="none" strike="noStrike">
                <a:solidFill>
                  <a:schemeClr val="dk1"/>
                </a:solidFill>
                <a:latin typeface="Calibri"/>
                <a:ea typeface="Calibri"/>
                <a:cs typeface="Calibri"/>
                <a:sym typeface="Calibri"/>
              </a:rPr>
              <a:t>Is there an agricultural area in this scene</a:t>
            </a:r>
            <a:r>
              <a:rPr b="0" i="0" lang="en"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rPr b="0" i="0" lang="en" sz="1400" u="none" cap="none" strike="noStrike">
                <a:solidFill>
                  <a:srgbClr val="000000"/>
                </a:solidFill>
                <a:latin typeface="Calibri"/>
                <a:ea typeface="Calibri"/>
                <a:cs typeface="Calibri"/>
                <a:sym typeface="Calibri"/>
              </a:rPr>
              <a:t>Answer: </a:t>
            </a:r>
            <a:r>
              <a:rPr b="0" i="0" lang="en" sz="14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Calibri"/>
              <a:ea typeface="Calibri"/>
              <a:cs typeface="Calibri"/>
              <a:sym typeface="Calibri"/>
            </a:endParaRPr>
          </a:p>
        </p:txBody>
      </p:sp>
      <p:pic>
        <p:nvPicPr>
          <p:cNvPr id="219" name="Google Shape;219;p35"/>
          <p:cNvPicPr preferRelativeResize="0"/>
          <p:nvPr/>
        </p:nvPicPr>
        <p:blipFill rotWithShape="1">
          <a:blip r:embed="rId4">
            <a:alphaModFix/>
          </a:blip>
          <a:srcRect b="0" l="0" r="0" t="0"/>
          <a:stretch/>
        </p:blipFill>
        <p:spPr>
          <a:xfrm>
            <a:off x="4772048" y="1214730"/>
            <a:ext cx="2704050" cy="2238300"/>
          </a:xfrm>
          <a:prstGeom prst="rect">
            <a:avLst/>
          </a:prstGeom>
          <a:noFill/>
          <a:ln>
            <a:noFill/>
          </a:ln>
        </p:spPr>
      </p:pic>
      <p:sp>
        <p:nvSpPr>
          <p:cNvPr id="220" name="Google Shape;220;p35"/>
          <p:cNvSpPr/>
          <p:nvPr/>
        </p:nvSpPr>
        <p:spPr>
          <a:xfrm>
            <a:off x="4772047" y="3453840"/>
            <a:ext cx="2951700" cy="547500"/>
          </a:xfrm>
          <a:prstGeom prst="rect">
            <a:avLst/>
          </a:prstGeom>
          <a:noFill/>
          <a:ln>
            <a:noFill/>
          </a:ln>
        </p:spPr>
        <p:txBody>
          <a:bodyPr anchorCtr="0" anchor="t" bIns="68575" lIns="67500" spcFirstLastPara="1" rIns="67500" wrap="square" tIns="68575">
            <a:noAutofit/>
          </a:bodyPr>
          <a:lstStyle/>
          <a:p>
            <a:pPr indent="0" lvl="0" marL="0" marR="0" rtl="0" algn="just">
              <a:lnSpc>
                <a:spcPct val="100000"/>
              </a:lnSpc>
              <a:spcBef>
                <a:spcPts val="0"/>
              </a:spcBef>
              <a:spcAft>
                <a:spcPts val="0"/>
              </a:spcAft>
              <a:buNone/>
            </a:pPr>
            <a:r>
              <a:rPr b="0" i="0" lang="en" sz="1400" u="none" cap="none" strike="noStrike">
                <a:solidFill>
                  <a:srgbClr val="000000"/>
                </a:solidFill>
                <a:latin typeface="Calibri"/>
                <a:ea typeface="Calibri"/>
                <a:cs typeface="Calibri"/>
                <a:sym typeface="Calibri"/>
              </a:rPr>
              <a:t>Question: Is this a rural</a:t>
            </a:r>
            <a:r>
              <a:rPr b="0" i="0" lang="en" sz="1400" u="none" cap="none" strike="noStrike">
                <a:solidFill>
                  <a:schemeClr val="dk1"/>
                </a:solidFill>
                <a:latin typeface="Calibri"/>
                <a:ea typeface="Calibri"/>
                <a:cs typeface="Calibri"/>
                <a:sym typeface="Calibri"/>
              </a:rPr>
              <a:t> area</a:t>
            </a:r>
            <a:r>
              <a:rPr b="0" i="0" lang="en"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rPr b="0" i="0" lang="en" sz="1400" u="none" cap="none" strike="noStrike">
                <a:solidFill>
                  <a:srgbClr val="000000"/>
                </a:solidFill>
                <a:latin typeface="Calibri"/>
                <a:ea typeface="Calibri"/>
                <a:cs typeface="Calibri"/>
                <a:sym typeface="Calibri"/>
              </a:rPr>
              <a:t>Answer: </a:t>
            </a:r>
            <a:r>
              <a:rPr b="0" i="0" lang="en" sz="14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rtl="0" algn="l">
              <a:spcBef>
                <a:spcPts val="0"/>
              </a:spcBef>
              <a:spcAft>
                <a:spcPts val="0"/>
              </a:spcAft>
              <a:buClr>
                <a:schemeClr val="dk1"/>
              </a:buClr>
              <a:buFont typeface="Arial"/>
              <a:buNone/>
            </a:pPr>
            <a:r>
              <a:rPr lang="en" sz="2100">
                <a:solidFill>
                  <a:schemeClr val="dk1"/>
                </a:solidFill>
                <a:latin typeface="Calibri"/>
                <a:ea typeface="Calibri"/>
                <a:cs typeface="Calibri"/>
                <a:sym typeface="Calibri"/>
              </a:rPr>
              <a:t>Visual Question Answering Engine</a:t>
            </a:r>
            <a:endParaRPr sz="2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100">
              <a:solidFill>
                <a:schemeClr val="dk1"/>
              </a:solidFill>
              <a:latin typeface="Calibri"/>
              <a:ea typeface="Calibri"/>
              <a:cs typeface="Calibri"/>
              <a:sym typeface="Calibri"/>
            </a:endParaRPr>
          </a:p>
        </p:txBody>
      </p:sp>
      <p:sp>
        <p:nvSpPr>
          <p:cNvPr id="227" name="Google Shape;227;p36"/>
          <p:cNvSpPr/>
          <p:nvPr/>
        </p:nvSpPr>
        <p:spPr>
          <a:xfrm>
            <a:off x="370250" y="757525"/>
            <a:ext cx="8681700" cy="920400"/>
          </a:xfrm>
          <a:prstGeom prst="rect">
            <a:avLst/>
          </a:prstGeom>
          <a:noFill/>
          <a:ln>
            <a:noFill/>
          </a:ln>
        </p:spPr>
        <p:txBody>
          <a:bodyPr anchorCtr="0" anchor="t" bIns="68575" lIns="67500" spcFirstLastPara="1" rIns="67500" wrap="square" tIns="68575">
            <a:noAutofit/>
          </a:bodyPr>
          <a:lstStyle/>
          <a:p>
            <a:pPr indent="0" lvl="0" marL="0" rtl="0" algn="l">
              <a:lnSpc>
                <a:spcPct val="115000"/>
              </a:lnSpc>
              <a:spcBef>
                <a:spcPts val="0"/>
              </a:spcBef>
              <a:spcAft>
                <a:spcPts val="0"/>
              </a:spcAft>
              <a:buNone/>
            </a:pPr>
            <a:r>
              <a:rPr lang="en" sz="1300">
                <a:solidFill>
                  <a:schemeClr val="dk1"/>
                </a:solidFill>
                <a:latin typeface="Calibri"/>
                <a:ea typeface="Calibri"/>
                <a:cs typeface="Calibri"/>
                <a:sym typeface="Calibri"/>
              </a:rPr>
              <a:t>The </a:t>
            </a:r>
            <a:r>
              <a:rPr b="1" i="1" lang="en" sz="1300">
                <a:solidFill>
                  <a:schemeClr val="dk1"/>
                </a:solidFill>
                <a:latin typeface="Calibri"/>
                <a:ea typeface="Calibri"/>
                <a:cs typeface="Calibri"/>
                <a:sym typeface="Calibri"/>
              </a:rPr>
              <a:t>LiT-4-RSVQA</a:t>
            </a:r>
            <a:r>
              <a:rPr lang="en" sz="1300">
                <a:solidFill>
                  <a:schemeClr val="dk1"/>
                </a:solidFill>
                <a:latin typeface="Calibri"/>
                <a:ea typeface="Calibri"/>
                <a:cs typeface="Calibri"/>
                <a:sym typeface="Calibri"/>
              </a:rPr>
              <a:t> architecture provides </a:t>
            </a:r>
            <a:r>
              <a:rPr b="1" lang="en" sz="1300">
                <a:solidFill>
                  <a:schemeClr val="dk1"/>
                </a:solidFill>
                <a:latin typeface="Calibri"/>
                <a:ea typeface="Calibri"/>
                <a:cs typeface="Calibri"/>
                <a:sym typeface="Calibri"/>
              </a:rPr>
              <a:t>accurate</a:t>
            </a:r>
            <a:r>
              <a:rPr lang="en" sz="1300">
                <a:solidFill>
                  <a:schemeClr val="dk1"/>
                </a:solidFill>
                <a:latin typeface="Calibri"/>
                <a:ea typeface="Calibri"/>
                <a:cs typeface="Calibri"/>
                <a:sym typeface="Calibri"/>
              </a:rPr>
              <a:t> VQA results while significantly </a:t>
            </a:r>
            <a:r>
              <a:rPr b="1" lang="en" sz="1300">
                <a:solidFill>
                  <a:schemeClr val="dk1"/>
                </a:solidFill>
                <a:latin typeface="Calibri"/>
                <a:ea typeface="Calibri"/>
                <a:cs typeface="Calibri"/>
                <a:sym typeface="Calibri"/>
              </a:rPr>
              <a:t>reducing the computational requirements</a:t>
            </a:r>
            <a:r>
              <a:rPr lang="en"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247650" lvl="0" marL="342900" rtl="0" algn="l">
              <a:lnSpc>
                <a:spcPct val="115000"/>
              </a:lnSpc>
              <a:spcBef>
                <a:spcPts val="0"/>
              </a:spcBef>
              <a:spcAft>
                <a:spcPts val="0"/>
              </a:spcAft>
              <a:buClr>
                <a:schemeClr val="dk1"/>
              </a:buClr>
              <a:buSzPts val="1100"/>
              <a:buFont typeface="Calibri"/>
              <a:buAutoNum type="romanUcPeriod"/>
            </a:pPr>
            <a:r>
              <a:rPr lang="en" sz="1100">
                <a:solidFill>
                  <a:schemeClr val="dk1"/>
                </a:solidFill>
                <a:latin typeface="Calibri"/>
                <a:ea typeface="Calibri"/>
                <a:cs typeface="Calibri"/>
                <a:sym typeface="Calibri"/>
              </a:rPr>
              <a:t>We use transformers to get representations (i.e., embeddings) for the question and image.</a:t>
            </a:r>
            <a:endParaRPr sz="1100">
              <a:solidFill>
                <a:schemeClr val="dk1"/>
              </a:solidFill>
              <a:latin typeface="Calibri"/>
              <a:ea typeface="Calibri"/>
              <a:cs typeface="Calibri"/>
              <a:sym typeface="Calibri"/>
            </a:endParaRPr>
          </a:p>
          <a:p>
            <a:pPr indent="-247650" lvl="0" marL="342900" rtl="0" algn="l">
              <a:lnSpc>
                <a:spcPct val="115000"/>
              </a:lnSpc>
              <a:spcBef>
                <a:spcPts val="0"/>
              </a:spcBef>
              <a:spcAft>
                <a:spcPts val="0"/>
              </a:spcAft>
              <a:buClr>
                <a:schemeClr val="dk1"/>
              </a:buClr>
              <a:buSzPts val="1100"/>
              <a:buFont typeface="Calibri"/>
              <a:buAutoNum type="romanUcPeriod"/>
            </a:pPr>
            <a:r>
              <a:rPr lang="en" sz="1100">
                <a:solidFill>
                  <a:schemeClr val="dk1"/>
                </a:solidFill>
                <a:latin typeface="Calibri"/>
                <a:ea typeface="Calibri"/>
                <a:cs typeface="Calibri"/>
                <a:sym typeface="Calibri"/>
              </a:rPr>
              <a:t>We project the embeddings in a common space.</a:t>
            </a:r>
            <a:endParaRPr sz="1100">
              <a:solidFill>
                <a:schemeClr val="dk1"/>
              </a:solidFill>
              <a:latin typeface="Calibri"/>
              <a:ea typeface="Calibri"/>
              <a:cs typeface="Calibri"/>
              <a:sym typeface="Calibri"/>
            </a:endParaRPr>
          </a:p>
          <a:p>
            <a:pPr indent="-247650" lvl="0" marL="342900" rtl="0" algn="l">
              <a:lnSpc>
                <a:spcPct val="115000"/>
              </a:lnSpc>
              <a:spcBef>
                <a:spcPts val="0"/>
              </a:spcBef>
              <a:spcAft>
                <a:spcPts val="0"/>
              </a:spcAft>
              <a:buClr>
                <a:schemeClr val="dk1"/>
              </a:buClr>
              <a:buSzPts val="1100"/>
              <a:buFont typeface="Calibri"/>
              <a:buAutoNum type="romanUcPeriod"/>
            </a:pPr>
            <a:r>
              <a:rPr lang="en" sz="1100">
                <a:solidFill>
                  <a:schemeClr val="dk1"/>
                </a:solidFill>
                <a:latin typeface="Calibri"/>
                <a:ea typeface="Calibri"/>
                <a:cs typeface="Calibri"/>
                <a:sym typeface="Calibri"/>
              </a:rPr>
              <a:t>We use the fused embeddings as input in a neural classification module.</a:t>
            </a:r>
            <a:endParaRPr b="1" i="1" sz="1200">
              <a:solidFill>
                <a:schemeClr val="dk1"/>
              </a:solidFill>
              <a:latin typeface="Calibri"/>
              <a:ea typeface="Calibri"/>
              <a:cs typeface="Calibri"/>
              <a:sym typeface="Calibri"/>
            </a:endParaRPr>
          </a:p>
        </p:txBody>
      </p:sp>
      <p:pic>
        <p:nvPicPr>
          <p:cNvPr id="228" name="Google Shape;228;p36"/>
          <p:cNvPicPr preferRelativeResize="0"/>
          <p:nvPr/>
        </p:nvPicPr>
        <p:blipFill rotWithShape="1">
          <a:blip r:embed="rId3">
            <a:alphaModFix/>
          </a:blip>
          <a:srcRect b="0" l="0" r="0" t="0"/>
          <a:stretch/>
        </p:blipFill>
        <p:spPr>
          <a:xfrm>
            <a:off x="1399076" y="1622900"/>
            <a:ext cx="6345851" cy="2822351"/>
          </a:xfrm>
          <a:prstGeom prst="rect">
            <a:avLst/>
          </a:prstGeom>
          <a:noFill/>
          <a:ln>
            <a:noFill/>
          </a:ln>
        </p:spPr>
      </p:pic>
      <p:sp>
        <p:nvSpPr>
          <p:cNvPr id="229" name="Google Shape;229;p36"/>
          <p:cNvSpPr txBox="1"/>
          <p:nvPr/>
        </p:nvSpPr>
        <p:spPr>
          <a:xfrm>
            <a:off x="3254700" y="4460850"/>
            <a:ext cx="5889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900">
                <a:latin typeface="Calibri"/>
                <a:ea typeface="Calibri"/>
                <a:cs typeface="Calibri"/>
                <a:sym typeface="Calibri"/>
              </a:rPr>
              <a:t>Leonard W. Hackel, Kai Norman Clasen, Mahdyar Ravanbakhsh, Begüm Demir</a:t>
            </a:r>
            <a:r>
              <a:rPr lang="en" sz="900">
                <a:latin typeface="Calibri"/>
                <a:ea typeface="Calibri"/>
                <a:cs typeface="Calibri"/>
                <a:sym typeface="Calibri"/>
              </a:rPr>
              <a:t>: </a:t>
            </a:r>
            <a:r>
              <a:rPr i="1" lang="en" sz="900">
                <a:latin typeface="Calibri"/>
                <a:ea typeface="Calibri"/>
                <a:cs typeface="Calibri"/>
                <a:sym typeface="Calibri"/>
              </a:rPr>
              <a:t>LIT-4-RSVQA: Lightweight Transformer-Based Visual Question Answering in Remote Sensing</a:t>
            </a:r>
            <a:r>
              <a:rPr lang="en" sz="900">
                <a:latin typeface="Calibri"/>
                <a:ea typeface="Calibri"/>
                <a:cs typeface="Calibri"/>
                <a:sym typeface="Calibri"/>
              </a:rPr>
              <a:t>. IGARSS 2023.</a:t>
            </a:r>
            <a:endParaRPr sz="9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p:nvPr/>
        </p:nvSpPr>
        <p:spPr>
          <a:xfrm>
            <a:off x="475200" y="2081970"/>
            <a:ext cx="8194770" cy="979020"/>
          </a:xfrm>
          <a:prstGeom prst="rect">
            <a:avLst/>
          </a:prstGeom>
          <a:solidFill>
            <a:srgbClr val="3CE4C4"/>
          </a:solidFill>
          <a:ln cap="flat" cmpd="sng" w="12700">
            <a:solidFill>
              <a:srgbClr val="8BEFDB"/>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None/>
            </a:pPr>
            <a:r>
              <a:rPr lang="en" sz="3600">
                <a:solidFill>
                  <a:schemeClr val="lt1"/>
                </a:solidFill>
                <a:latin typeface="Calibri"/>
                <a:ea typeface="Calibri"/>
                <a:cs typeface="Calibri"/>
                <a:sym typeface="Calibri"/>
              </a:rPr>
              <a:t>User Interface</a:t>
            </a:r>
            <a:endParaRPr b="0" i="0" sz="36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8"/>
          <p:cNvPicPr preferRelativeResize="0"/>
          <p:nvPr/>
        </p:nvPicPr>
        <p:blipFill rotWithShape="1">
          <a:blip r:embed="rId3">
            <a:alphaModFix/>
          </a:blip>
          <a:srcRect b="0" l="0" r="0" t="0"/>
          <a:stretch/>
        </p:blipFill>
        <p:spPr>
          <a:xfrm>
            <a:off x="1277200" y="440150"/>
            <a:ext cx="2751600" cy="4109126"/>
          </a:xfrm>
          <a:prstGeom prst="rect">
            <a:avLst/>
          </a:prstGeom>
          <a:noFill/>
          <a:ln>
            <a:noFill/>
          </a:ln>
        </p:spPr>
      </p:pic>
      <p:pic>
        <p:nvPicPr>
          <p:cNvPr id="240" name="Google Shape;240;p38"/>
          <p:cNvPicPr preferRelativeResize="0"/>
          <p:nvPr/>
        </p:nvPicPr>
        <p:blipFill rotWithShape="1">
          <a:blip r:embed="rId4">
            <a:alphaModFix/>
          </a:blip>
          <a:srcRect b="0" l="0" r="0" t="0"/>
          <a:stretch/>
        </p:blipFill>
        <p:spPr>
          <a:xfrm>
            <a:off x="4737972" y="742947"/>
            <a:ext cx="3808072" cy="36575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21"/>
          <p:cNvPicPr preferRelativeResize="0"/>
          <p:nvPr/>
        </p:nvPicPr>
        <p:blipFill rotWithShape="1">
          <a:blip r:embed="rId3">
            <a:alphaModFix/>
          </a:blip>
          <a:srcRect b="0" l="0" r="0" t="0"/>
          <a:stretch/>
        </p:blipFill>
        <p:spPr>
          <a:xfrm>
            <a:off x="6161130" y="2619540"/>
            <a:ext cx="2813670" cy="1925640"/>
          </a:xfrm>
          <a:prstGeom prst="rect">
            <a:avLst/>
          </a:prstGeom>
          <a:noFill/>
          <a:ln>
            <a:noFill/>
          </a:ln>
        </p:spPr>
      </p:pic>
      <p:pic>
        <p:nvPicPr>
          <p:cNvPr id="94" name="Google Shape;94;p21"/>
          <p:cNvPicPr preferRelativeResize="0"/>
          <p:nvPr/>
        </p:nvPicPr>
        <p:blipFill rotWithShape="1">
          <a:blip r:embed="rId4">
            <a:alphaModFix/>
          </a:blip>
          <a:srcRect b="0" l="0" r="0" t="0"/>
          <a:stretch/>
        </p:blipFill>
        <p:spPr>
          <a:xfrm>
            <a:off x="5859000" y="499770"/>
            <a:ext cx="3257280" cy="2118690"/>
          </a:xfrm>
          <a:prstGeom prst="rect">
            <a:avLst/>
          </a:prstGeom>
          <a:noFill/>
          <a:ln>
            <a:noFill/>
          </a:ln>
        </p:spPr>
      </p:pic>
      <p:sp>
        <p:nvSpPr>
          <p:cNvPr id="95" name="Google Shape;95;p21"/>
          <p:cNvSpPr/>
          <p:nvPr/>
        </p:nvSpPr>
        <p:spPr>
          <a:xfrm>
            <a:off x="391770" y="1152090"/>
            <a:ext cx="5466420" cy="2809080"/>
          </a:xfrm>
          <a:prstGeom prst="rect">
            <a:avLst/>
          </a:prstGeom>
          <a:noFill/>
          <a:ln>
            <a:noFill/>
          </a:ln>
        </p:spPr>
        <p:txBody>
          <a:bodyPr anchorCtr="0" anchor="t" bIns="33750" lIns="67500" spcFirstLastPara="1" rIns="67500" wrap="square" tIns="33750">
            <a:noAutofit/>
          </a:bodyPr>
          <a:lstStyle/>
          <a:p>
            <a:pPr indent="0" lvl="0" marL="0" marR="0" rtl="0" algn="just">
              <a:lnSpc>
                <a:spcPct val="100000"/>
              </a:lnSpc>
              <a:spcBef>
                <a:spcPts val="0"/>
              </a:spcBef>
              <a:spcAft>
                <a:spcPts val="0"/>
              </a:spcAft>
              <a:buNone/>
            </a:pPr>
            <a:r>
              <a:rPr lang="en" sz="1200">
                <a:solidFill>
                  <a:schemeClr val="dk1"/>
                </a:solidFill>
                <a:latin typeface="Calibri"/>
                <a:ea typeface="Calibri"/>
                <a:cs typeface="Calibri"/>
                <a:sym typeface="Calibri"/>
              </a:rPr>
              <a:t>A</a:t>
            </a:r>
            <a:r>
              <a:rPr b="0" i="0" lang="en" sz="1200" u="none" cap="none" strike="noStrike">
                <a:solidFill>
                  <a:schemeClr val="dk1"/>
                </a:solidFill>
                <a:latin typeface="Calibri"/>
                <a:ea typeface="Calibri"/>
                <a:cs typeface="Calibri"/>
                <a:sym typeface="Calibri"/>
              </a:rPr>
              <a:t>dvances in satellite technology have led to regular, frequent, and high-resolution monitoring of Earth at global scale, providing an unprecedented amount of Earth observation data.</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rPr b="0" i="0" lang="en" sz="1200" u="none" cap="none" strike="noStrike">
                <a:solidFill>
                  <a:schemeClr val="dk1"/>
                </a:solidFill>
                <a:latin typeface="Calibri"/>
                <a:ea typeface="Calibri"/>
                <a:cs typeface="Calibri"/>
                <a:sym typeface="Calibri"/>
              </a:rPr>
              <a:t>Through the Copernicus programme, Sentinel satellites reach the scale of more than 10 TB data per day.</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rPr b="0" i="0" lang="en" sz="1200" u="none" cap="none" strike="noStrike">
                <a:solidFill>
                  <a:schemeClr val="dk1"/>
                </a:solidFill>
                <a:latin typeface="Calibri"/>
                <a:ea typeface="Calibri"/>
                <a:cs typeface="Calibri"/>
                <a:sym typeface="Calibri"/>
              </a:rPr>
              <a:t>Availability of </a:t>
            </a:r>
            <a:r>
              <a:rPr lang="en" sz="1200">
                <a:solidFill>
                  <a:schemeClr val="dk1"/>
                </a:solidFill>
                <a:latin typeface="Calibri"/>
                <a:ea typeface="Calibri"/>
                <a:cs typeface="Calibri"/>
                <a:sym typeface="Calibri"/>
              </a:rPr>
              <a:t>a</a:t>
            </a:r>
            <a:r>
              <a:rPr b="0" i="0" lang="en" sz="1200" u="none" cap="none" strike="noStrike">
                <a:solidFill>
                  <a:schemeClr val="dk1"/>
                </a:solidFill>
                <a:latin typeface="Calibri"/>
                <a:ea typeface="Calibri"/>
                <a:cs typeface="Calibri"/>
                <a:sym typeface="Calibri"/>
              </a:rPr>
              <a:t> huge amount of satellite data has led to:</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p>
            <a:pPr indent="-381000" lvl="0" marL="381000" marR="0" rtl="0" algn="just">
              <a:lnSpc>
                <a:spcPct val="100000"/>
              </a:lnSpc>
              <a:spcBef>
                <a:spcPts val="0"/>
              </a:spcBef>
              <a:spcAft>
                <a:spcPts val="0"/>
              </a:spcAft>
              <a:buClr>
                <a:srgbClr val="000000"/>
              </a:buClr>
              <a:buSzPts val="1200"/>
              <a:buFont typeface="Calibri"/>
              <a:buAutoNum type="arabicPeriod"/>
            </a:pPr>
            <a:r>
              <a:rPr b="1" i="0" lang="en" sz="1200" u="none" cap="none" strike="noStrike">
                <a:solidFill>
                  <a:schemeClr val="dk1"/>
                </a:solidFill>
                <a:latin typeface="Calibri"/>
                <a:ea typeface="Calibri"/>
                <a:cs typeface="Calibri"/>
                <a:sym typeface="Calibri"/>
              </a:rPr>
              <a:t>Increased demand for EO data </a:t>
            </a:r>
            <a:r>
              <a:rPr b="0" i="0" lang="en" sz="1200" u="none" cap="none" strike="noStrike">
                <a:solidFill>
                  <a:schemeClr val="dk1"/>
                </a:solidFill>
                <a:latin typeface="Calibri"/>
                <a:ea typeface="Calibri"/>
                <a:cs typeface="Calibri"/>
                <a:sym typeface="Calibri"/>
              </a:rPr>
              <a:t>from "laymen" such as journalists, business managers, university researchers, students and those that are simply curious.</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p>
            <a:pPr indent="-381000" lvl="0" marL="381000" marR="0" rtl="0" algn="just">
              <a:lnSpc>
                <a:spcPct val="100000"/>
              </a:lnSpc>
              <a:spcBef>
                <a:spcPts val="0"/>
              </a:spcBef>
              <a:spcAft>
                <a:spcPts val="0"/>
              </a:spcAft>
              <a:buClr>
                <a:srgbClr val="000000"/>
              </a:buClr>
              <a:buSzPts val="1200"/>
              <a:buFont typeface="Calibri"/>
              <a:buAutoNum type="arabicPeriod"/>
            </a:pPr>
            <a:r>
              <a:rPr b="0" i="0" lang="en" sz="1200" u="none" cap="none" strike="noStrike">
                <a:solidFill>
                  <a:schemeClr val="dk1"/>
                </a:solidFill>
                <a:latin typeface="Calibri"/>
                <a:ea typeface="Calibri"/>
                <a:cs typeface="Calibri"/>
                <a:sym typeface="Calibri"/>
              </a:rPr>
              <a:t>The implementation of </a:t>
            </a:r>
            <a:r>
              <a:rPr b="1" i="0" lang="en" sz="1200" u="none" cap="none" strike="noStrike">
                <a:solidFill>
                  <a:schemeClr val="dk1"/>
                </a:solidFill>
                <a:latin typeface="Calibri"/>
                <a:ea typeface="Calibri"/>
                <a:cs typeface="Calibri"/>
                <a:sym typeface="Calibri"/>
              </a:rPr>
              <a:t>increasingly complex catalogues </a:t>
            </a:r>
            <a:r>
              <a:rPr b="0" i="0" lang="en" sz="1200" u="none" cap="none" strike="noStrike">
                <a:solidFill>
                  <a:schemeClr val="dk1"/>
                </a:solidFill>
                <a:latin typeface="Calibri"/>
                <a:ea typeface="Calibri"/>
                <a:cs typeface="Calibri"/>
                <a:sym typeface="Calibri"/>
              </a:rPr>
              <a:t>in order to manage </a:t>
            </a:r>
            <a:r>
              <a:rPr b="0" i="0" lang="en" sz="1200" u="none" cap="none" strike="noStrike">
                <a:solidFill>
                  <a:schemeClr val="dk1"/>
                </a:solidFill>
                <a:latin typeface="Calibri"/>
                <a:ea typeface="Calibri"/>
                <a:cs typeface="Calibri"/>
                <a:sym typeface="Calibri"/>
              </a:rPr>
              <a:t>an</a:t>
            </a:r>
            <a:r>
              <a:rPr b="0" i="0" lang="en" sz="1200" u="none" cap="none" strike="noStrike">
                <a:solidFill>
                  <a:schemeClr val="dk1"/>
                </a:solidFill>
                <a:latin typeface="Calibri"/>
                <a:ea typeface="Calibri"/>
                <a:cs typeface="Calibri"/>
                <a:sym typeface="Calibri"/>
              </a:rPr>
              <a:t> ever-expanding amount of data in an even shorter time.</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p:txBody>
      </p:sp>
      <p:sp>
        <p:nvSpPr>
          <p:cNvPr id="96" name="Google Shape;96;p21"/>
          <p:cNvSpPr/>
          <p:nvPr/>
        </p:nvSpPr>
        <p:spPr>
          <a:xfrm>
            <a:off x="6515100" y="4545990"/>
            <a:ext cx="2194830" cy="27351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None/>
            </a:pPr>
            <a:r>
              <a:rPr b="0" i="0" lang="en" sz="700" u="none" cap="none" strike="noStrike">
                <a:solidFill>
                  <a:schemeClr val="dk1"/>
                </a:solidFill>
                <a:latin typeface="Calibri"/>
                <a:ea typeface="Calibri"/>
                <a:cs typeface="Calibri"/>
                <a:sym typeface="Calibri"/>
              </a:rPr>
              <a:t>Charts taken from Copernicus Sentinel Data Access Annual Report 2021</a:t>
            </a:r>
            <a:endParaRPr b="0" i="0" sz="700" u="none" cap="none" strike="noStrike">
              <a:solidFill>
                <a:srgbClr val="000000"/>
              </a:solidFill>
              <a:latin typeface="Calibri"/>
              <a:ea typeface="Calibri"/>
              <a:cs typeface="Calibri"/>
              <a:sym typeface="Calibri"/>
            </a:endParaRPr>
          </a:p>
        </p:txBody>
      </p:sp>
      <p:sp>
        <p:nvSpPr>
          <p:cNvPr id="97" name="Google Shape;97;p21"/>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00000"/>
              </a:lnSpc>
              <a:spcBef>
                <a:spcPts val="0"/>
              </a:spcBef>
              <a:spcAft>
                <a:spcPts val="0"/>
              </a:spcAft>
              <a:buNone/>
            </a:pPr>
            <a:r>
              <a:rPr lang="en" sz="2100">
                <a:solidFill>
                  <a:schemeClr val="dk1"/>
                </a:solidFill>
                <a:latin typeface="Calibri"/>
                <a:ea typeface="Calibri"/>
                <a:cs typeface="Calibri"/>
                <a:sym typeface="Calibri"/>
              </a:rPr>
              <a:t>W</a:t>
            </a:r>
            <a:r>
              <a:rPr lang="en" sz="2100">
                <a:solidFill>
                  <a:schemeClr val="dk1"/>
                </a:solidFill>
                <a:latin typeface="Calibri"/>
                <a:ea typeface="Calibri"/>
                <a:cs typeface="Calibri"/>
                <a:sym typeface="Calibri"/>
              </a:rPr>
              <a:t>hy a Digital Assistant for Digital Twins of Earth?</a:t>
            </a:r>
            <a:endParaRPr b="0" i="0" sz="21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p:nvPr/>
        </p:nvSpPr>
        <p:spPr>
          <a:xfrm>
            <a:off x="512885" y="1987350"/>
            <a:ext cx="7967700" cy="821700"/>
          </a:xfrm>
          <a:prstGeom prst="rect">
            <a:avLst/>
          </a:prstGeom>
          <a:noFill/>
          <a:ln>
            <a:noFill/>
          </a:ln>
        </p:spPr>
        <p:txBody>
          <a:bodyPr anchorCtr="0" anchor="t" bIns="33750" lIns="67500" spcFirstLastPara="1" rIns="67500" wrap="square" tIns="33750">
            <a:noAutofit/>
          </a:bodyPr>
          <a:lstStyle/>
          <a:p>
            <a:pPr indent="0" lvl="0" marL="0" marR="0" rtl="0" algn="ctr">
              <a:lnSpc>
                <a:spcPct val="100000"/>
              </a:lnSpc>
              <a:spcBef>
                <a:spcPts val="0"/>
              </a:spcBef>
              <a:spcAft>
                <a:spcPts val="0"/>
              </a:spcAft>
              <a:buNone/>
            </a:pPr>
            <a:r>
              <a:rPr b="1" i="0" lang="en" sz="5000" u="none" cap="none" strike="noStrike">
                <a:solidFill>
                  <a:schemeClr val="accent2"/>
                </a:solidFill>
                <a:latin typeface="Calibri"/>
                <a:ea typeface="Calibri"/>
                <a:cs typeface="Calibri"/>
                <a:sym typeface="Calibri"/>
              </a:rPr>
              <a:t>Thank you for your attention!</a:t>
            </a:r>
            <a:endParaRPr b="0" i="0" sz="50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2"/>
          <p:cNvPicPr preferRelativeResize="0"/>
          <p:nvPr/>
        </p:nvPicPr>
        <p:blipFill rotWithShape="1">
          <a:blip r:embed="rId3">
            <a:alphaModFix/>
          </a:blip>
          <a:srcRect b="0" l="0" r="0" t="0"/>
          <a:stretch/>
        </p:blipFill>
        <p:spPr>
          <a:xfrm>
            <a:off x="6161130" y="2619540"/>
            <a:ext cx="2813670" cy="1925640"/>
          </a:xfrm>
          <a:prstGeom prst="rect">
            <a:avLst/>
          </a:prstGeom>
          <a:noFill/>
          <a:ln>
            <a:noFill/>
          </a:ln>
        </p:spPr>
      </p:pic>
      <p:pic>
        <p:nvPicPr>
          <p:cNvPr id="103" name="Google Shape;103;p22"/>
          <p:cNvPicPr preferRelativeResize="0"/>
          <p:nvPr/>
        </p:nvPicPr>
        <p:blipFill rotWithShape="1">
          <a:blip r:embed="rId4">
            <a:alphaModFix/>
          </a:blip>
          <a:srcRect b="0" l="0" r="0" t="0"/>
          <a:stretch/>
        </p:blipFill>
        <p:spPr>
          <a:xfrm>
            <a:off x="5859000" y="499770"/>
            <a:ext cx="3257280" cy="2118690"/>
          </a:xfrm>
          <a:prstGeom prst="rect">
            <a:avLst/>
          </a:prstGeom>
          <a:noFill/>
          <a:ln>
            <a:noFill/>
          </a:ln>
        </p:spPr>
      </p:pic>
      <p:sp>
        <p:nvSpPr>
          <p:cNvPr id="104" name="Google Shape;104;p22"/>
          <p:cNvSpPr/>
          <p:nvPr/>
        </p:nvSpPr>
        <p:spPr>
          <a:xfrm>
            <a:off x="369630" y="1311390"/>
            <a:ext cx="5488560" cy="805680"/>
          </a:xfrm>
          <a:prstGeom prst="rect">
            <a:avLst/>
          </a:prstGeom>
          <a:solidFill>
            <a:srgbClr val="1ABB9B"/>
          </a:solidFill>
          <a:ln>
            <a:noFill/>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5" name="Google Shape;105;p22"/>
          <p:cNvSpPr/>
          <p:nvPr/>
        </p:nvSpPr>
        <p:spPr>
          <a:xfrm>
            <a:off x="369630" y="742500"/>
            <a:ext cx="5466420" cy="3751650"/>
          </a:xfrm>
          <a:prstGeom prst="rect">
            <a:avLst/>
          </a:prstGeom>
          <a:noFill/>
          <a:ln>
            <a:noFill/>
          </a:ln>
        </p:spPr>
        <p:txBody>
          <a:bodyPr anchorCtr="0" anchor="t" bIns="33750" lIns="67500" spcFirstLastPara="1" rIns="67500" wrap="square" tIns="33750">
            <a:noAutofit/>
          </a:bodyPr>
          <a:lstStyle/>
          <a:p>
            <a:pPr indent="0" lvl="0" marL="0" marR="0" rtl="0" algn="just">
              <a:lnSpc>
                <a:spcPct val="100000"/>
              </a:lnSpc>
              <a:spcBef>
                <a:spcPts val="0"/>
              </a:spcBef>
              <a:spcAft>
                <a:spcPts val="0"/>
              </a:spcAft>
              <a:buNone/>
            </a:pPr>
            <a:r>
              <a:rPr lang="en" sz="1200">
                <a:solidFill>
                  <a:schemeClr val="dk1"/>
                </a:solidFill>
                <a:latin typeface="Calibri"/>
                <a:ea typeface="Calibri"/>
                <a:cs typeface="Calibri"/>
                <a:sym typeface="Calibri"/>
              </a:rPr>
              <a:t>We n</a:t>
            </a:r>
            <a:r>
              <a:rPr b="0" i="0" lang="en" sz="1200" u="none" cap="none" strike="noStrike">
                <a:solidFill>
                  <a:schemeClr val="dk1"/>
                </a:solidFill>
                <a:latin typeface="Calibri"/>
                <a:ea typeface="Calibri"/>
                <a:cs typeface="Calibri"/>
                <a:sym typeface="Calibri"/>
              </a:rPr>
              <a:t>eed a platform that simplifies search and retrieval from these massive archives and that </a:t>
            </a:r>
            <a:r>
              <a:rPr lang="en" sz="1200">
                <a:solidFill>
                  <a:schemeClr val="dk1"/>
                </a:solidFill>
                <a:latin typeface="Calibri"/>
                <a:ea typeface="Calibri"/>
                <a:cs typeface="Calibri"/>
                <a:sym typeface="Calibri"/>
              </a:rPr>
              <a:t>also</a:t>
            </a:r>
            <a:r>
              <a:rPr b="0" i="0" lang="en" sz="1200" u="none" cap="none" strike="noStrike">
                <a:solidFill>
                  <a:schemeClr val="dk1"/>
                </a:solidFill>
                <a:latin typeface="Calibri"/>
                <a:ea typeface="Calibri"/>
                <a:cs typeface="Calibri"/>
                <a:sym typeface="Calibri"/>
              </a:rPr>
              <a:t> allows </a:t>
            </a:r>
            <a:r>
              <a:rPr lang="en" sz="1200">
                <a:solidFill>
                  <a:schemeClr val="dk1"/>
                </a:solidFill>
                <a:latin typeface="Calibri"/>
                <a:ea typeface="Calibri"/>
                <a:cs typeface="Calibri"/>
                <a:sym typeface="Calibri"/>
              </a:rPr>
              <a:t>non-</a:t>
            </a:r>
            <a:r>
              <a:rPr b="0" i="0" lang="en" sz="1200" u="none" cap="none" strike="noStrike">
                <a:solidFill>
                  <a:schemeClr val="dk1"/>
                </a:solidFill>
                <a:latin typeface="Calibri"/>
                <a:ea typeface="Calibri"/>
                <a:cs typeface="Calibri"/>
                <a:sym typeface="Calibri"/>
              </a:rPr>
              <a:t>expert users to fully benefit from EO data.</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rPr b="0" i="0" lang="en" sz="1200" u="none" cap="none" strike="noStrike">
                <a:solidFill>
                  <a:schemeClr val="dk1"/>
                </a:solidFill>
                <a:latin typeface="Calibri"/>
                <a:ea typeface="Calibri"/>
                <a:cs typeface="Calibri"/>
                <a:sym typeface="Calibri"/>
              </a:rPr>
              <a:t>The main objective of the project </a:t>
            </a:r>
            <a:r>
              <a:rPr lang="en" sz="1200">
                <a:solidFill>
                  <a:schemeClr val="dk1"/>
                </a:solidFill>
                <a:latin typeface="Calibri"/>
                <a:ea typeface="Calibri"/>
                <a:cs typeface="Calibri"/>
                <a:sym typeface="Calibri"/>
              </a:rPr>
              <a:t>was</a:t>
            </a:r>
            <a:r>
              <a:rPr b="0" i="0" lang="en" sz="1200" u="none" cap="none" strike="noStrike">
                <a:solidFill>
                  <a:schemeClr val="dk1"/>
                </a:solidFill>
                <a:latin typeface="Calibri"/>
                <a:ea typeface="Calibri"/>
                <a:cs typeface="Calibri"/>
                <a:sym typeface="Calibri"/>
              </a:rPr>
              <a:t> to develop </a:t>
            </a:r>
            <a:r>
              <a:rPr lang="en" sz="1200">
                <a:solidFill>
                  <a:schemeClr val="dk1"/>
                </a:solidFill>
                <a:latin typeface="Calibri"/>
                <a:ea typeface="Calibri"/>
                <a:cs typeface="Calibri"/>
                <a:sym typeface="Calibri"/>
              </a:rPr>
              <a:t>a</a:t>
            </a:r>
            <a:r>
              <a:rPr b="1" i="0" lang="en" sz="1200" u="none" cap="none" strike="noStrike">
                <a:solidFill>
                  <a:schemeClr val="dk1"/>
                </a:solidFill>
                <a:latin typeface="Calibri"/>
                <a:ea typeface="Calibri"/>
                <a:cs typeface="Calibri"/>
                <a:sym typeface="Calibri"/>
              </a:rPr>
              <a:t> first generation, AI-powered </a:t>
            </a:r>
            <a:r>
              <a:rPr b="0" i="0" lang="en" sz="1200" u="none" cap="none" strike="noStrike">
                <a:solidFill>
                  <a:schemeClr val="dk1"/>
                </a:solidFill>
                <a:latin typeface="Calibri"/>
                <a:ea typeface="Calibri"/>
                <a:cs typeface="Calibri"/>
                <a:sym typeface="Calibri"/>
              </a:rPr>
              <a:t>“</a:t>
            </a:r>
            <a:r>
              <a:rPr b="1" i="0" lang="en" sz="1200" u="none" cap="none" strike="noStrike">
                <a:solidFill>
                  <a:srgbClr val="CAF7EF"/>
                </a:solidFill>
                <a:latin typeface="Calibri"/>
                <a:ea typeface="Calibri"/>
                <a:cs typeface="Calibri"/>
                <a:sym typeface="Calibri"/>
              </a:rPr>
              <a:t>Digital Assistant</a:t>
            </a:r>
            <a:r>
              <a:rPr b="0" i="0" lang="en" sz="1200" u="none" cap="none" strike="noStrike">
                <a:solidFill>
                  <a:schemeClr val="dk1"/>
                </a:solidFill>
                <a:latin typeface="Calibri"/>
                <a:ea typeface="Calibri"/>
                <a:cs typeface="Calibri"/>
                <a:sym typeface="Calibri"/>
              </a:rPr>
              <a:t>” </a:t>
            </a:r>
            <a:r>
              <a:rPr b="1" i="0" lang="en" sz="1200" u="none" cap="none" strike="noStrike">
                <a:solidFill>
                  <a:schemeClr val="dk1"/>
                </a:solidFill>
                <a:latin typeface="Calibri"/>
                <a:ea typeface="Calibri"/>
                <a:cs typeface="Calibri"/>
                <a:sym typeface="Calibri"/>
              </a:rPr>
              <a:t>interface to EO data</a:t>
            </a:r>
            <a:r>
              <a:rPr b="1" lang="en" sz="1200">
                <a:solidFill>
                  <a:schemeClr val="dk1"/>
                </a:solidFill>
                <a:latin typeface="Calibri"/>
                <a:ea typeface="Calibri"/>
                <a:cs typeface="Calibri"/>
                <a:sym typeface="Calibri"/>
              </a:rPr>
              <a:t> </a:t>
            </a:r>
            <a:r>
              <a:rPr b="0" i="0" lang="en" sz="1200" u="none" cap="none" strike="noStrike">
                <a:solidFill>
                  <a:schemeClr val="dk1"/>
                </a:solidFill>
                <a:latin typeface="Calibri"/>
                <a:ea typeface="Calibri"/>
                <a:cs typeface="Calibri"/>
                <a:sym typeface="Calibri"/>
              </a:rPr>
              <a:t>by harnessing </a:t>
            </a:r>
            <a:r>
              <a:rPr lang="en" sz="1200">
                <a:solidFill>
                  <a:schemeClr val="dk1"/>
                </a:solidFill>
                <a:latin typeface="Calibri"/>
                <a:ea typeface="Calibri"/>
                <a:cs typeface="Calibri"/>
                <a:sym typeface="Calibri"/>
              </a:rPr>
              <a:t>advances</a:t>
            </a:r>
            <a:r>
              <a:rPr b="0" i="0" lang="en" sz="1200" u="none" cap="none" strike="noStrike">
                <a:solidFill>
                  <a:schemeClr val="dk1"/>
                </a:solidFill>
                <a:latin typeface="Calibri"/>
                <a:ea typeface="Calibri"/>
                <a:cs typeface="Calibri"/>
                <a:sym typeface="Calibri"/>
              </a:rPr>
              <a:t> in and convergence of diverse digital technologies such as for example </a:t>
            </a:r>
            <a:r>
              <a:rPr b="1" i="0" lang="en" sz="1200" u="none" cap="none" strike="noStrike">
                <a:solidFill>
                  <a:schemeClr val="dk1"/>
                </a:solidFill>
                <a:latin typeface="Calibri"/>
                <a:ea typeface="Calibri"/>
                <a:cs typeface="Calibri"/>
                <a:sym typeface="Calibri"/>
              </a:rPr>
              <a:t>NLP, CV, KG (knowledge graphs) and content-based retrieval</a:t>
            </a:r>
            <a:r>
              <a:rPr b="0" i="0" lang="en" sz="1200" u="none" cap="none" strike="noStrike">
                <a:solidFill>
                  <a:schemeClr val="dk1"/>
                </a:solidFill>
                <a:latin typeface="Calibri"/>
                <a:ea typeface="Calibri"/>
                <a:cs typeface="Calibri"/>
                <a:sym typeface="Calibri"/>
              </a:rPr>
              <a:t>.</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p>
            <a:pPr indent="0" lvl="0" marL="0" rtl="0" algn="just">
              <a:spcBef>
                <a:spcPts val="0"/>
              </a:spcBef>
              <a:spcAft>
                <a:spcPts val="0"/>
              </a:spcAft>
              <a:buSzPts val="1100"/>
              <a:buNone/>
            </a:pPr>
            <a:r>
              <a:rPr lang="en" sz="1200">
                <a:solidFill>
                  <a:schemeClr val="dk1"/>
                </a:solidFill>
                <a:latin typeface="Calibri"/>
                <a:ea typeface="Calibri"/>
                <a:cs typeface="Calibri"/>
                <a:sym typeface="Calibri"/>
              </a:rPr>
              <a:t>We introduce the </a:t>
            </a:r>
            <a:r>
              <a:rPr b="1" i="1" lang="en" sz="1200">
                <a:solidFill>
                  <a:schemeClr val="dk1"/>
                </a:solidFill>
                <a:latin typeface="Calibri"/>
                <a:ea typeface="Calibri"/>
                <a:cs typeface="Calibri"/>
                <a:sym typeface="Calibri"/>
              </a:rPr>
              <a:t>Digital Assistant for Digital Twins of Earth</a:t>
            </a:r>
            <a:r>
              <a:rPr lang="en" sz="1200">
                <a:solidFill>
                  <a:schemeClr val="dk1"/>
                </a:solidFill>
                <a:latin typeface="Calibri"/>
                <a:ea typeface="Calibri"/>
                <a:cs typeface="Calibri"/>
                <a:sym typeface="Calibri"/>
              </a:rPr>
              <a:t> (DA4DTE), an AI-powered multiagent system designed to facilitate seamless interaction with EO datasets</a:t>
            </a:r>
            <a:r>
              <a:rPr b="0" i="0" lang="en" sz="1200" u="none" cap="none" strike="noStrike">
                <a:solidFill>
                  <a:schemeClr val="dk1"/>
                </a:solidFill>
                <a:latin typeface="Calibri"/>
                <a:ea typeface="Calibri"/>
                <a:cs typeface="Calibri"/>
                <a:sym typeface="Calibri"/>
              </a:rPr>
              <a:t>:</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1ABB9B"/>
              </a:buClr>
              <a:buSzPts val="1200"/>
              <a:buFont typeface="Noto Sans Symbols"/>
              <a:buChar char="▪"/>
            </a:pPr>
            <a:r>
              <a:rPr b="1" i="0" lang="en" sz="1200" u="none" cap="none" strike="noStrike">
                <a:solidFill>
                  <a:schemeClr val="accent1"/>
                </a:solidFill>
                <a:latin typeface="Calibri"/>
                <a:ea typeface="Calibri"/>
                <a:cs typeface="Calibri"/>
                <a:sym typeface="Calibri"/>
              </a:rPr>
              <a:t>Simplifies the use of EO catalogues</a:t>
            </a:r>
            <a:r>
              <a:rPr b="0" i="0" lang="en" sz="1200" u="none" cap="none" strike="noStrike">
                <a:solidFill>
                  <a:schemeClr val="dk1"/>
                </a:solidFill>
                <a:latin typeface="Calibri"/>
                <a:ea typeface="Calibri"/>
                <a:cs typeface="Calibri"/>
                <a:sym typeface="Calibri"/>
              </a:rPr>
              <a:t>, allowing queries in natural language in order to easily retrieve data</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1ABB9B"/>
              </a:buClr>
              <a:buSzPts val="1200"/>
              <a:buFont typeface="Noto Sans Symbols"/>
              <a:buChar char="▪"/>
            </a:pPr>
            <a:r>
              <a:rPr b="1" lang="en" sz="1200">
                <a:solidFill>
                  <a:schemeClr val="accent1"/>
                </a:solidFill>
                <a:latin typeface="Calibri"/>
                <a:ea typeface="Calibri"/>
                <a:cs typeface="Calibri"/>
                <a:sym typeface="Calibri"/>
              </a:rPr>
              <a:t>Facilitates</a:t>
            </a:r>
            <a:r>
              <a:rPr b="1" i="0" lang="en" sz="1200" u="none" cap="none" strike="noStrike">
                <a:solidFill>
                  <a:schemeClr val="accent1"/>
                </a:solidFill>
                <a:latin typeface="Calibri"/>
                <a:ea typeface="Calibri"/>
                <a:cs typeface="Calibri"/>
                <a:sym typeface="Calibri"/>
              </a:rPr>
              <a:t> the use of additional value</a:t>
            </a:r>
            <a:r>
              <a:rPr b="1" lang="en" sz="1200">
                <a:solidFill>
                  <a:schemeClr val="accent1"/>
                </a:solidFill>
                <a:latin typeface="Calibri"/>
                <a:ea typeface="Calibri"/>
                <a:cs typeface="Calibri"/>
                <a:sym typeface="Calibri"/>
              </a:rPr>
              <a:t> </a:t>
            </a:r>
            <a:r>
              <a:rPr b="0" i="0" lang="en" sz="1200" u="none" cap="none" strike="noStrike">
                <a:solidFill>
                  <a:schemeClr val="dk1"/>
                </a:solidFill>
                <a:latin typeface="Calibri"/>
                <a:ea typeface="Calibri"/>
                <a:cs typeface="Calibri"/>
                <a:sym typeface="Calibri"/>
              </a:rPr>
              <a:t>that EO data sources could bring, simply by asking the platform to extract information from data</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p:txBody>
      </p:sp>
      <p:sp>
        <p:nvSpPr>
          <p:cNvPr id="106" name="Google Shape;106;p22"/>
          <p:cNvSpPr/>
          <p:nvPr/>
        </p:nvSpPr>
        <p:spPr>
          <a:xfrm>
            <a:off x="6515100" y="4545990"/>
            <a:ext cx="2194830" cy="27351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None/>
            </a:pPr>
            <a:r>
              <a:rPr b="0" i="0" lang="en" sz="700" u="none" cap="none" strike="noStrike">
                <a:solidFill>
                  <a:schemeClr val="dk1"/>
                </a:solidFill>
                <a:latin typeface="Calibri"/>
                <a:ea typeface="Calibri"/>
                <a:cs typeface="Calibri"/>
                <a:sym typeface="Calibri"/>
              </a:rPr>
              <a:t>Charts taken from Copernicus Sentinel Data Access Annual Report 2021</a:t>
            </a:r>
            <a:endParaRPr b="0" i="0" sz="700" u="none" cap="none" strike="noStrike">
              <a:solidFill>
                <a:srgbClr val="000000"/>
              </a:solidFill>
              <a:latin typeface="Calibri"/>
              <a:ea typeface="Calibri"/>
              <a:cs typeface="Calibri"/>
              <a:sym typeface="Calibri"/>
            </a:endParaRPr>
          </a:p>
        </p:txBody>
      </p:sp>
      <p:sp>
        <p:nvSpPr>
          <p:cNvPr id="107" name="Google Shape;107;p22"/>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00000"/>
              </a:lnSpc>
              <a:spcBef>
                <a:spcPts val="0"/>
              </a:spcBef>
              <a:spcAft>
                <a:spcPts val="0"/>
              </a:spcAft>
              <a:buNone/>
            </a:pPr>
            <a:r>
              <a:rPr lang="en" sz="2100">
                <a:solidFill>
                  <a:schemeClr val="dk1"/>
                </a:solidFill>
                <a:latin typeface="Calibri"/>
                <a:ea typeface="Calibri"/>
                <a:cs typeface="Calibri"/>
                <a:sym typeface="Calibri"/>
              </a:rPr>
              <a:t>Why a Digital Assistant for Digital Twins of Earth?</a:t>
            </a:r>
            <a:endParaRPr b="0" i="0" sz="21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p:nvPr/>
        </p:nvSpPr>
        <p:spPr>
          <a:xfrm>
            <a:off x="3167370" y="321840"/>
            <a:ext cx="2486700" cy="341700"/>
          </a:xfrm>
          <a:prstGeom prst="rect">
            <a:avLst/>
          </a:prstGeom>
          <a:noFill/>
          <a:ln>
            <a:noFill/>
          </a:ln>
        </p:spPr>
        <p:txBody>
          <a:bodyPr anchorCtr="0" anchor="t" bIns="33750" lIns="67500" spcFirstLastPara="1" rIns="67500" wrap="square" tIns="33750">
            <a:noAutofit/>
          </a:bodyPr>
          <a:lstStyle/>
          <a:p>
            <a:pPr indent="0" lvl="0" marL="0" marR="0" rtl="0" algn="ctr">
              <a:lnSpc>
                <a:spcPct val="100000"/>
              </a:lnSpc>
              <a:spcBef>
                <a:spcPts val="0"/>
              </a:spcBef>
              <a:spcAft>
                <a:spcPts val="0"/>
              </a:spcAft>
              <a:buNone/>
            </a:pPr>
            <a:r>
              <a:rPr b="0" i="0" lang="en" sz="1800" u="none" cap="none" strike="noStrike">
                <a:solidFill>
                  <a:schemeClr val="dk1"/>
                </a:solidFill>
                <a:latin typeface="Calibri"/>
                <a:ea typeface="Calibri"/>
                <a:cs typeface="Calibri"/>
                <a:sym typeface="Calibri"/>
              </a:rPr>
              <a:t>Consortium presentation</a:t>
            </a:r>
            <a:endParaRPr b="0" i="0" sz="1800" u="none" cap="none" strike="noStrike">
              <a:solidFill>
                <a:srgbClr val="000000"/>
              </a:solidFill>
              <a:latin typeface="Calibri"/>
              <a:ea typeface="Calibri"/>
              <a:cs typeface="Calibri"/>
              <a:sym typeface="Calibri"/>
            </a:endParaRPr>
          </a:p>
        </p:txBody>
      </p:sp>
      <p:sp>
        <p:nvSpPr>
          <p:cNvPr id="113" name="Google Shape;113;p23"/>
          <p:cNvSpPr/>
          <p:nvPr/>
        </p:nvSpPr>
        <p:spPr>
          <a:xfrm>
            <a:off x="4998780" y="2757510"/>
            <a:ext cx="3904800" cy="1404000"/>
          </a:xfrm>
          <a:prstGeom prst="rect">
            <a:avLst/>
          </a:prstGeom>
          <a:noFill/>
          <a:ln>
            <a:noFill/>
          </a:ln>
        </p:spPr>
        <p:txBody>
          <a:bodyPr anchorCtr="0" anchor="t" bIns="33750" lIns="67500" spcFirstLastPara="1" rIns="67500" wrap="square" tIns="33750">
            <a:noAutofit/>
          </a:bodyPr>
          <a:lstStyle/>
          <a:p>
            <a:pPr indent="-127000" lvl="1" marL="127000" marR="0" rtl="0" algn="just">
              <a:lnSpc>
                <a:spcPct val="100000"/>
              </a:lnSpc>
              <a:spcBef>
                <a:spcPts val="0"/>
              </a:spcBef>
              <a:spcAft>
                <a:spcPts val="0"/>
              </a:spcAft>
              <a:buClr>
                <a:srgbClr val="000000"/>
              </a:buClr>
              <a:buSzPts val="1200"/>
              <a:buFont typeface="Courier New"/>
              <a:buChar char="o"/>
            </a:pPr>
            <a:r>
              <a:rPr b="1" i="0" lang="en" sz="1200" u="none" cap="none" strike="noStrike">
                <a:solidFill>
                  <a:schemeClr val="dk1"/>
                </a:solidFill>
                <a:latin typeface="Calibri"/>
                <a:ea typeface="Calibri"/>
                <a:cs typeface="Calibri"/>
                <a:sym typeface="Calibri"/>
              </a:rPr>
              <a:t>Scientific competences on the development of “Content-Based” Engines </a:t>
            </a:r>
            <a:r>
              <a:rPr b="0" i="0" lang="en" sz="1200" u="none" cap="none" strike="noStrike">
                <a:solidFill>
                  <a:schemeClr val="dk1"/>
                </a:solidFill>
                <a:latin typeface="Calibri"/>
                <a:ea typeface="Calibri"/>
                <a:cs typeface="Calibri"/>
                <a:sym typeface="Calibri"/>
              </a:rPr>
              <a:t>exploiting NLP, CV, KG, CBIR and other techniques to develop the Search Engines.</a:t>
            </a:r>
            <a:endParaRPr b="0" i="0" sz="1200" u="none" cap="none" strike="noStrike">
              <a:solidFill>
                <a:srgbClr val="000000"/>
              </a:solidFill>
              <a:latin typeface="Calibri"/>
              <a:ea typeface="Calibri"/>
              <a:cs typeface="Calibri"/>
              <a:sym typeface="Calibri"/>
            </a:endParaRPr>
          </a:p>
          <a:p>
            <a:pPr indent="-127000" lvl="1" marL="127000" marR="0" rtl="0" algn="just">
              <a:lnSpc>
                <a:spcPct val="100000"/>
              </a:lnSpc>
              <a:spcBef>
                <a:spcPts val="500"/>
              </a:spcBef>
              <a:spcAft>
                <a:spcPts val="0"/>
              </a:spcAft>
              <a:buClr>
                <a:srgbClr val="000000"/>
              </a:buClr>
              <a:buSzPts val="1200"/>
              <a:buFont typeface="Courier New"/>
              <a:buChar char="o"/>
            </a:pPr>
            <a:r>
              <a:rPr b="1" i="0" lang="en" sz="1200" u="none" cap="none" strike="noStrike">
                <a:solidFill>
                  <a:schemeClr val="dk1"/>
                </a:solidFill>
                <a:latin typeface="Calibri"/>
                <a:ea typeface="Calibri"/>
                <a:cs typeface="Calibri"/>
                <a:sym typeface="Calibri"/>
              </a:rPr>
              <a:t>Scientific network and credibility to disseminate the results of the work</a:t>
            </a:r>
            <a:r>
              <a:rPr b="0" i="0" lang="en" sz="1200" u="none" cap="none" strike="noStrike">
                <a:solidFill>
                  <a:schemeClr val="dk1"/>
                </a:solidFill>
                <a:latin typeface="Calibri"/>
                <a:ea typeface="Calibri"/>
                <a:cs typeface="Calibri"/>
                <a:sym typeface="Calibri"/>
              </a:rPr>
              <a:t> in the broader community of NLP, CV, KG, CBIR scientists and practitioners, inside and outside the Earth Observation domain.</a:t>
            </a:r>
            <a:endParaRPr b="0" i="0" sz="1200" u="none" cap="none" strike="noStrike">
              <a:solidFill>
                <a:srgbClr val="000000"/>
              </a:solidFill>
              <a:latin typeface="Calibri"/>
              <a:ea typeface="Calibri"/>
              <a:cs typeface="Calibri"/>
              <a:sym typeface="Calibri"/>
            </a:endParaRPr>
          </a:p>
        </p:txBody>
      </p:sp>
      <p:pic>
        <p:nvPicPr>
          <p:cNvPr id="114" name="Google Shape;114;p23"/>
          <p:cNvPicPr preferRelativeResize="0"/>
          <p:nvPr/>
        </p:nvPicPr>
        <p:blipFill rotWithShape="1">
          <a:blip r:embed="rId3">
            <a:alphaModFix/>
          </a:blip>
          <a:srcRect b="0" l="0" r="0" t="0"/>
          <a:stretch/>
        </p:blipFill>
        <p:spPr>
          <a:xfrm>
            <a:off x="1226070" y="1838700"/>
            <a:ext cx="2142450" cy="1124280"/>
          </a:xfrm>
          <a:prstGeom prst="rect">
            <a:avLst/>
          </a:prstGeom>
          <a:noFill/>
          <a:ln>
            <a:noFill/>
          </a:ln>
        </p:spPr>
      </p:pic>
      <p:sp>
        <p:nvSpPr>
          <p:cNvPr id="115" name="Google Shape;115;p23"/>
          <p:cNvSpPr/>
          <p:nvPr/>
        </p:nvSpPr>
        <p:spPr>
          <a:xfrm>
            <a:off x="471960" y="3378510"/>
            <a:ext cx="3857100" cy="432900"/>
          </a:xfrm>
          <a:prstGeom prst="rect">
            <a:avLst/>
          </a:prstGeom>
          <a:noFill/>
          <a:ln>
            <a:noFill/>
          </a:ln>
        </p:spPr>
        <p:txBody>
          <a:bodyPr anchorCtr="0" anchor="t" bIns="33750" lIns="67500" spcFirstLastPara="1" rIns="67500" wrap="square" tIns="33750">
            <a:noAutofit/>
          </a:bodyPr>
          <a:lstStyle/>
          <a:p>
            <a:pPr indent="-127000" lvl="1" marL="127000" marR="0" rtl="0" algn="just">
              <a:lnSpc>
                <a:spcPct val="100000"/>
              </a:lnSpc>
              <a:spcBef>
                <a:spcPts val="0"/>
              </a:spcBef>
              <a:spcAft>
                <a:spcPts val="0"/>
              </a:spcAft>
              <a:buClr>
                <a:srgbClr val="000000"/>
              </a:buClr>
              <a:buSzPts val="1200"/>
              <a:buFont typeface="Courier New"/>
              <a:buChar char="o"/>
            </a:pPr>
            <a:r>
              <a:rPr b="1" i="0" lang="en" sz="1200" u="none" cap="none" strike="noStrike">
                <a:solidFill>
                  <a:schemeClr val="dk1"/>
                </a:solidFill>
                <a:latin typeface="Calibri"/>
                <a:ea typeface="Calibri"/>
                <a:cs typeface="Calibri"/>
                <a:sym typeface="Calibri"/>
              </a:rPr>
              <a:t>Industrial competences for the integration, deployment and demonstration </a:t>
            </a:r>
            <a:r>
              <a:rPr b="0" i="0" lang="en" sz="1200" u="none" cap="none" strike="noStrike">
                <a:solidFill>
                  <a:schemeClr val="dk1"/>
                </a:solidFill>
                <a:latin typeface="Calibri"/>
                <a:ea typeface="Calibri"/>
                <a:cs typeface="Calibri"/>
                <a:sym typeface="Calibri"/>
              </a:rPr>
              <a:t>of the precursor </a:t>
            </a:r>
            <a:r>
              <a:rPr b="1" i="0" lang="en" sz="1200" u="none" cap="none" strike="noStrike">
                <a:solidFill>
                  <a:schemeClr val="dk1"/>
                </a:solidFill>
                <a:latin typeface="Calibri"/>
                <a:ea typeface="Calibri"/>
                <a:cs typeface="Calibri"/>
                <a:sym typeface="Calibri"/>
              </a:rPr>
              <a:t>Digital Assistant</a:t>
            </a:r>
            <a:r>
              <a:rPr b="0" i="0" lang="en" sz="1200" u="none" cap="none" strike="noStrike">
                <a:solidFill>
                  <a:schemeClr val="dk1"/>
                </a:solidFill>
                <a:latin typeface="Calibri"/>
                <a:ea typeface="Calibri"/>
                <a:cs typeface="Calibri"/>
                <a:sym typeface="Calibri"/>
              </a:rPr>
              <a:t>.</a:t>
            </a:r>
            <a:endParaRPr b="0" i="0" sz="1200" u="none" cap="none" strike="noStrike">
              <a:solidFill>
                <a:srgbClr val="000000"/>
              </a:solidFill>
              <a:latin typeface="Calibri"/>
              <a:ea typeface="Calibri"/>
              <a:cs typeface="Calibri"/>
              <a:sym typeface="Calibri"/>
            </a:endParaRPr>
          </a:p>
        </p:txBody>
      </p:sp>
      <p:pic>
        <p:nvPicPr>
          <p:cNvPr id="116" name="Google Shape;116;p23"/>
          <p:cNvPicPr preferRelativeResize="0"/>
          <p:nvPr/>
        </p:nvPicPr>
        <p:blipFill rotWithShape="1">
          <a:blip r:embed="rId4">
            <a:alphaModFix/>
          </a:blip>
          <a:srcRect b="0" l="0" r="0" t="0"/>
          <a:stretch/>
        </p:blipFill>
        <p:spPr>
          <a:xfrm>
            <a:off x="4998780" y="1882440"/>
            <a:ext cx="2351700" cy="625050"/>
          </a:xfrm>
          <a:prstGeom prst="rect">
            <a:avLst/>
          </a:prstGeom>
          <a:noFill/>
          <a:ln>
            <a:noFill/>
          </a:ln>
        </p:spPr>
      </p:pic>
      <p:pic>
        <p:nvPicPr>
          <p:cNvPr id="117" name="Google Shape;117;p23"/>
          <p:cNvPicPr preferRelativeResize="0"/>
          <p:nvPr/>
        </p:nvPicPr>
        <p:blipFill rotWithShape="1">
          <a:blip r:embed="rId5">
            <a:alphaModFix/>
          </a:blip>
          <a:srcRect b="0" l="0" r="0" t="0"/>
          <a:stretch/>
        </p:blipFill>
        <p:spPr>
          <a:xfrm>
            <a:off x="7501680" y="1732860"/>
            <a:ext cx="1315981" cy="735480"/>
          </a:xfrm>
          <a:prstGeom prst="rect">
            <a:avLst/>
          </a:prstGeom>
          <a:noFill/>
          <a:ln>
            <a:noFill/>
          </a:ln>
        </p:spPr>
      </p:pic>
      <p:sp>
        <p:nvSpPr>
          <p:cNvPr id="118" name="Google Shape;118;p23"/>
          <p:cNvSpPr/>
          <p:nvPr/>
        </p:nvSpPr>
        <p:spPr>
          <a:xfrm>
            <a:off x="111240" y="1128870"/>
            <a:ext cx="4326900" cy="3038700"/>
          </a:xfrm>
          <a:prstGeom prst="rect">
            <a:avLst/>
          </a:prstGeom>
          <a:noFill/>
          <a:ln cap="flat" cmpd="sng" w="42875">
            <a:solidFill>
              <a:srgbClr val="FF0000"/>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None/>
            </a:pPr>
            <a:r>
              <a:t/>
            </a:r>
            <a:endParaRPr b="0" i="0" sz="700" u="none" cap="none" strike="noStrike">
              <a:solidFill>
                <a:schemeClr val="lt1"/>
              </a:solidFill>
              <a:latin typeface="Calibri"/>
              <a:ea typeface="Calibri"/>
              <a:cs typeface="Calibri"/>
              <a:sym typeface="Calibri"/>
            </a:endParaRPr>
          </a:p>
        </p:txBody>
      </p:sp>
      <p:sp>
        <p:nvSpPr>
          <p:cNvPr id="119" name="Google Shape;119;p23"/>
          <p:cNvSpPr/>
          <p:nvPr/>
        </p:nvSpPr>
        <p:spPr>
          <a:xfrm>
            <a:off x="111240" y="1128870"/>
            <a:ext cx="4326900" cy="227400"/>
          </a:xfrm>
          <a:prstGeom prst="rect">
            <a:avLst/>
          </a:prstGeom>
          <a:solidFill>
            <a:srgbClr val="FF0000"/>
          </a:solidFill>
          <a:ln>
            <a:noFill/>
          </a:ln>
        </p:spPr>
        <p:txBody>
          <a:bodyPr anchorCtr="0" anchor="t" bIns="33750" lIns="67500" spcFirstLastPara="1" rIns="67500" wrap="square" tIns="33750">
            <a:noAutofit/>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Calibri"/>
                <a:ea typeface="Calibri"/>
                <a:cs typeface="Calibri"/>
                <a:sym typeface="Calibri"/>
              </a:rPr>
              <a:t>INDUSTRIAL PARTNER</a:t>
            </a:r>
            <a:endParaRPr b="0" i="0" sz="1100" u="none" cap="none" strike="noStrike">
              <a:solidFill>
                <a:srgbClr val="FFFFFF"/>
              </a:solidFill>
              <a:latin typeface="Calibri"/>
              <a:ea typeface="Calibri"/>
              <a:cs typeface="Calibri"/>
              <a:sym typeface="Calibri"/>
            </a:endParaRPr>
          </a:p>
        </p:txBody>
      </p:sp>
      <p:sp>
        <p:nvSpPr>
          <p:cNvPr id="120" name="Google Shape;120;p23"/>
          <p:cNvSpPr/>
          <p:nvPr/>
        </p:nvSpPr>
        <p:spPr>
          <a:xfrm rot="-5400000">
            <a:off x="-1287210" y="2527200"/>
            <a:ext cx="3038700" cy="241800"/>
          </a:xfrm>
          <a:prstGeom prst="rect">
            <a:avLst/>
          </a:prstGeom>
          <a:solidFill>
            <a:srgbClr val="FF0000"/>
          </a:solidFill>
          <a:ln cap="flat" cmpd="sng" w="7150">
            <a:solidFill>
              <a:srgbClr val="FF0000"/>
            </a:solidFill>
            <a:prstDash val="solid"/>
            <a:round/>
            <a:headEnd len="sm" w="sm" type="none"/>
            <a:tailEnd len="sm" w="sm" type="none"/>
          </a:ln>
        </p:spPr>
        <p:txBody>
          <a:bodyPr anchorCtr="0" anchor="t" bIns="67500" lIns="33750" spcFirstLastPara="1" rIns="33750" wrap="square" tIns="67500">
            <a:noAutofit/>
          </a:bodyPr>
          <a:lstStyle/>
          <a:p>
            <a:pPr indent="0" lvl="0" marL="0" marR="0" rtl="0" algn="ctr">
              <a:lnSpc>
                <a:spcPct val="100000"/>
              </a:lnSpc>
              <a:spcBef>
                <a:spcPts val="0"/>
              </a:spcBef>
              <a:spcAft>
                <a:spcPts val="0"/>
              </a:spcAft>
              <a:buNone/>
            </a:pPr>
            <a:r>
              <a:t/>
            </a:r>
            <a:endParaRPr b="1" i="0" sz="700" u="none" cap="none" strike="noStrike">
              <a:solidFill>
                <a:schemeClr val="lt1"/>
              </a:solidFill>
              <a:latin typeface="Calibri"/>
              <a:ea typeface="Calibri"/>
              <a:cs typeface="Calibri"/>
              <a:sym typeface="Calibri"/>
            </a:endParaRPr>
          </a:p>
        </p:txBody>
      </p:sp>
      <p:sp>
        <p:nvSpPr>
          <p:cNvPr id="121" name="Google Shape;121;p23"/>
          <p:cNvSpPr/>
          <p:nvPr/>
        </p:nvSpPr>
        <p:spPr>
          <a:xfrm>
            <a:off x="4680720" y="1128870"/>
            <a:ext cx="4301100" cy="3038700"/>
          </a:xfrm>
          <a:prstGeom prst="rect">
            <a:avLst/>
          </a:prstGeom>
          <a:noFill/>
          <a:ln cap="flat" cmpd="sng" w="42875">
            <a:solidFill>
              <a:srgbClr val="8497B0"/>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None/>
            </a:pPr>
            <a:r>
              <a:t/>
            </a:r>
            <a:endParaRPr b="0" i="0" sz="700" u="none" cap="none" strike="noStrike">
              <a:solidFill>
                <a:schemeClr val="lt1"/>
              </a:solidFill>
              <a:latin typeface="Calibri"/>
              <a:ea typeface="Calibri"/>
              <a:cs typeface="Calibri"/>
              <a:sym typeface="Calibri"/>
            </a:endParaRPr>
          </a:p>
        </p:txBody>
      </p:sp>
      <p:sp>
        <p:nvSpPr>
          <p:cNvPr id="122" name="Google Shape;122;p23"/>
          <p:cNvSpPr/>
          <p:nvPr/>
        </p:nvSpPr>
        <p:spPr>
          <a:xfrm>
            <a:off x="4680720" y="1128870"/>
            <a:ext cx="4301100" cy="227400"/>
          </a:xfrm>
          <a:prstGeom prst="rect">
            <a:avLst/>
          </a:prstGeom>
          <a:solidFill>
            <a:srgbClr val="8296B0"/>
          </a:solidFill>
          <a:ln cap="flat" cmpd="sng" w="7150">
            <a:solidFill>
              <a:srgbClr val="8497B0"/>
            </a:solidFill>
            <a:prstDash val="solid"/>
            <a:round/>
            <a:headEnd len="sm" w="sm" type="none"/>
            <a:tailEnd len="sm" w="sm" type="none"/>
          </a:ln>
        </p:spPr>
        <p:txBody>
          <a:bodyPr anchorCtr="0" anchor="t" bIns="33750" lIns="67500" spcFirstLastPara="1" rIns="67500" wrap="square" tIns="33750">
            <a:noAutofit/>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Calibri"/>
                <a:ea typeface="Calibri"/>
                <a:cs typeface="Calibri"/>
                <a:sym typeface="Calibri"/>
              </a:rPr>
              <a:t>SCIENTIFIC PARTNERS</a:t>
            </a:r>
            <a:endParaRPr b="0" i="0" sz="1100" u="none" cap="none" strike="noStrike">
              <a:solidFill>
                <a:srgbClr val="FFFFFF"/>
              </a:solidFill>
              <a:latin typeface="Calibri"/>
              <a:ea typeface="Calibri"/>
              <a:cs typeface="Calibri"/>
              <a:sym typeface="Calibri"/>
            </a:endParaRPr>
          </a:p>
        </p:txBody>
      </p:sp>
      <p:sp>
        <p:nvSpPr>
          <p:cNvPr id="123" name="Google Shape;123;p23"/>
          <p:cNvSpPr/>
          <p:nvPr/>
        </p:nvSpPr>
        <p:spPr>
          <a:xfrm rot="-5400000">
            <a:off x="3282270" y="2527200"/>
            <a:ext cx="3038700" cy="241800"/>
          </a:xfrm>
          <a:prstGeom prst="rect">
            <a:avLst/>
          </a:prstGeom>
          <a:solidFill>
            <a:srgbClr val="8296B0"/>
          </a:solidFill>
          <a:ln cap="flat" cmpd="sng" w="7150">
            <a:solidFill>
              <a:srgbClr val="8497B0"/>
            </a:solidFill>
            <a:prstDash val="solid"/>
            <a:round/>
            <a:headEnd len="sm" w="sm" type="none"/>
            <a:tailEnd len="sm" w="sm" type="none"/>
          </a:ln>
        </p:spPr>
        <p:txBody>
          <a:bodyPr anchorCtr="0" anchor="t" bIns="67500" lIns="33750" spcFirstLastPara="1" rIns="33750" wrap="square" tIns="67500">
            <a:noAutofit/>
          </a:bodyPr>
          <a:lstStyle/>
          <a:p>
            <a:pPr indent="0" lvl="0" marL="0" marR="0" rtl="0" algn="ctr">
              <a:lnSpc>
                <a:spcPct val="100000"/>
              </a:lnSpc>
              <a:spcBef>
                <a:spcPts val="0"/>
              </a:spcBef>
              <a:spcAft>
                <a:spcPts val="0"/>
              </a:spcAft>
              <a:buNone/>
            </a:pPr>
            <a:r>
              <a:t/>
            </a:r>
            <a:endParaRPr b="1" i="0" sz="7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p:nvPr/>
        </p:nvSpPr>
        <p:spPr>
          <a:xfrm>
            <a:off x="475200" y="2081970"/>
            <a:ext cx="8194800" cy="978900"/>
          </a:xfrm>
          <a:prstGeom prst="rect">
            <a:avLst/>
          </a:prstGeom>
          <a:solidFill>
            <a:srgbClr val="6FEBD3"/>
          </a:solidFill>
          <a:ln cap="flat" cmpd="sng" w="12700">
            <a:solidFill>
              <a:srgbClr val="8BEFDB"/>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None/>
            </a:pPr>
            <a:r>
              <a:rPr lang="en" sz="3600">
                <a:solidFill>
                  <a:schemeClr val="lt1"/>
                </a:solidFill>
                <a:latin typeface="Calibri"/>
                <a:ea typeface="Calibri"/>
                <a:cs typeface="Calibri"/>
                <a:sym typeface="Calibri"/>
              </a:rPr>
              <a:t>Architecture</a:t>
            </a:r>
            <a:endParaRPr b="0" i="0" sz="36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5" title="da4dte_agent_final.drawio.png"/>
          <p:cNvPicPr preferRelativeResize="0"/>
          <p:nvPr/>
        </p:nvPicPr>
        <p:blipFill>
          <a:blip r:embed="rId3">
            <a:alphaModFix/>
          </a:blip>
          <a:stretch>
            <a:fillRect/>
          </a:stretch>
        </p:blipFill>
        <p:spPr>
          <a:xfrm>
            <a:off x="3829050" y="625075"/>
            <a:ext cx="5223050" cy="4090224"/>
          </a:xfrm>
          <a:prstGeom prst="rect">
            <a:avLst/>
          </a:prstGeom>
          <a:noFill/>
          <a:ln>
            <a:noFill/>
          </a:ln>
        </p:spPr>
      </p:pic>
      <p:sp>
        <p:nvSpPr>
          <p:cNvPr id="135" name="Google Shape;135;p25"/>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00000"/>
              </a:lnSpc>
              <a:spcBef>
                <a:spcPts val="0"/>
              </a:spcBef>
              <a:spcAft>
                <a:spcPts val="0"/>
              </a:spcAft>
              <a:buNone/>
            </a:pPr>
            <a:r>
              <a:rPr lang="en" sz="2100">
                <a:solidFill>
                  <a:schemeClr val="dk1"/>
                </a:solidFill>
                <a:latin typeface="Calibri"/>
                <a:ea typeface="Calibri"/>
                <a:cs typeface="Calibri"/>
                <a:sym typeface="Calibri"/>
              </a:rPr>
              <a:t>Agentic Orchestration</a:t>
            </a:r>
            <a:endParaRPr b="0" i="0" sz="2100" u="none" cap="none" strike="noStrike">
              <a:solidFill>
                <a:srgbClr val="000000"/>
              </a:solidFill>
              <a:latin typeface="Calibri"/>
              <a:ea typeface="Calibri"/>
              <a:cs typeface="Calibri"/>
              <a:sym typeface="Calibri"/>
            </a:endParaRPr>
          </a:p>
        </p:txBody>
      </p:sp>
      <p:sp>
        <p:nvSpPr>
          <p:cNvPr id="136" name="Google Shape;136;p25"/>
          <p:cNvSpPr/>
          <p:nvPr/>
        </p:nvSpPr>
        <p:spPr>
          <a:xfrm>
            <a:off x="370250" y="757525"/>
            <a:ext cx="3525600" cy="2295600"/>
          </a:xfrm>
          <a:prstGeom prst="rect">
            <a:avLst/>
          </a:prstGeom>
          <a:noFill/>
          <a:ln>
            <a:noFill/>
          </a:ln>
        </p:spPr>
        <p:txBody>
          <a:bodyPr anchorCtr="0" anchor="t" bIns="68575" lIns="67500" spcFirstLastPara="1" rIns="67500" wrap="square" tIns="68575">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 </a:t>
            </a:r>
            <a:r>
              <a:rPr lang="en" sz="1300">
                <a:solidFill>
                  <a:schemeClr val="dk1"/>
                </a:solidFill>
                <a:latin typeface="Calibri"/>
                <a:ea typeface="Calibri"/>
                <a:cs typeface="Calibri"/>
                <a:sym typeface="Calibri"/>
              </a:rPr>
              <a:t>The </a:t>
            </a:r>
            <a:r>
              <a:rPr b="1" i="1" lang="en" sz="1300">
                <a:solidFill>
                  <a:schemeClr val="dk1"/>
                </a:solidFill>
                <a:latin typeface="Calibri"/>
                <a:ea typeface="Calibri"/>
                <a:cs typeface="Calibri"/>
                <a:sym typeface="Calibri"/>
              </a:rPr>
              <a:t>Digital Assistant</a:t>
            </a:r>
            <a:r>
              <a:rPr lang="en" sz="1300">
                <a:solidFill>
                  <a:schemeClr val="dk1"/>
                </a:solidFill>
                <a:latin typeface="Calibri"/>
                <a:ea typeface="Calibri"/>
                <a:cs typeface="Calibri"/>
                <a:sym typeface="Calibri"/>
              </a:rPr>
              <a:t> consists of:</a:t>
            </a:r>
            <a:endParaRPr sz="1300">
              <a:solidFill>
                <a:schemeClr val="dk1"/>
              </a:solidFill>
              <a:latin typeface="Calibri"/>
              <a:ea typeface="Calibri"/>
              <a:cs typeface="Calibri"/>
              <a:sym typeface="Calibri"/>
            </a:endParaRPr>
          </a:p>
          <a:p>
            <a:pPr indent="0" lvl="0" marL="457200" rtl="0" algn="l">
              <a:lnSpc>
                <a:spcPct val="15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Front-end interfaces: </a:t>
            </a:r>
            <a:r>
              <a:rPr lang="en" sz="1200">
                <a:solidFill>
                  <a:schemeClr val="dk1"/>
                </a:solidFill>
                <a:latin typeface="Calibri"/>
                <a:ea typeface="Calibri"/>
                <a:cs typeface="Calibri"/>
                <a:sym typeface="Calibri"/>
              </a:rPr>
              <a:t>Web UI, API</a:t>
            </a:r>
            <a:endParaRPr sz="1200">
              <a:solidFill>
                <a:schemeClr val="dk1"/>
              </a:solidFill>
              <a:latin typeface="Calibri"/>
              <a:ea typeface="Calibri"/>
              <a:cs typeface="Calibri"/>
              <a:sym typeface="Calibri"/>
            </a:endParaRPr>
          </a:p>
          <a:p>
            <a:pPr indent="0" lvl="0" marL="457200" rtl="0" algn="l">
              <a:lnSpc>
                <a:spcPct val="150000"/>
              </a:lnSpc>
              <a:spcBef>
                <a:spcPts val="0"/>
              </a:spcBef>
              <a:spcAft>
                <a:spcPts val="0"/>
              </a:spcAft>
              <a:buNone/>
            </a:pP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Agentic Core: </a:t>
            </a:r>
            <a:r>
              <a:rPr lang="en" sz="1200">
                <a:solidFill>
                  <a:schemeClr val="dk1"/>
                </a:solidFill>
                <a:latin typeface="Calibri"/>
                <a:ea typeface="Calibri"/>
                <a:cs typeface="Calibri"/>
                <a:sym typeface="Calibri"/>
              </a:rPr>
              <a:t>Responsible for task orchestration and conversing with the user.</a:t>
            </a:r>
            <a:r>
              <a:rPr b="1"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457200" rtl="0" algn="l">
              <a:lnSpc>
                <a:spcPct val="150000"/>
              </a:lnSpc>
              <a:spcBef>
                <a:spcPts val="0"/>
              </a:spcBef>
              <a:spcAft>
                <a:spcPts val="0"/>
              </a:spcAft>
              <a:buNone/>
            </a:pP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Content extraction engines: </a:t>
            </a:r>
            <a:r>
              <a:rPr lang="en" sz="1200">
                <a:solidFill>
                  <a:schemeClr val="dk1"/>
                </a:solidFill>
                <a:latin typeface="Calibri"/>
                <a:ea typeface="Calibri"/>
                <a:cs typeface="Calibri"/>
                <a:sym typeface="Calibri"/>
              </a:rPr>
              <a:t>Specialized tools for retrieving and analyzing images.</a:t>
            </a:r>
            <a:endParaRPr sz="1200">
              <a:solidFill>
                <a:schemeClr val="dk1"/>
              </a:solidFill>
              <a:latin typeface="Calibri"/>
              <a:ea typeface="Calibri"/>
              <a:cs typeface="Calibri"/>
              <a:sym typeface="Calibri"/>
            </a:endParaRPr>
          </a:p>
          <a:p>
            <a:pPr indent="0" lvl="0" marL="457200" rtl="0" algn="l">
              <a:lnSpc>
                <a:spcPct val="150000"/>
              </a:lnSpc>
              <a:spcBef>
                <a:spcPts val="0"/>
              </a:spcBef>
              <a:spcAft>
                <a:spcPts val="0"/>
              </a:spcAft>
              <a:buNone/>
            </a:pP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Auxiliary modules:</a:t>
            </a:r>
            <a:r>
              <a:rPr lang="en" sz="1200">
                <a:solidFill>
                  <a:schemeClr val="dk1"/>
                </a:solidFill>
                <a:latin typeface="Calibri"/>
                <a:ea typeface="Calibri"/>
                <a:cs typeface="Calibri"/>
                <a:sym typeface="Calibri"/>
              </a:rPr>
              <a:t> Knowledge sources and the necessary infrastructure for deploying and running the system.</a:t>
            </a:r>
            <a:endParaRPr sz="1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6" title="da4dte_agent_final.drawio.png"/>
          <p:cNvPicPr preferRelativeResize="0"/>
          <p:nvPr/>
        </p:nvPicPr>
        <p:blipFill>
          <a:blip r:embed="rId3">
            <a:alphaModFix/>
          </a:blip>
          <a:stretch>
            <a:fillRect/>
          </a:stretch>
        </p:blipFill>
        <p:spPr>
          <a:xfrm>
            <a:off x="4189150" y="757525"/>
            <a:ext cx="4905350" cy="3891100"/>
          </a:xfrm>
          <a:prstGeom prst="rect">
            <a:avLst/>
          </a:prstGeom>
          <a:noFill/>
          <a:ln>
            <a:noFill/>
          </a:ln>
        </p:spPr>
      </p:pic>
      <p:sp>
        <p:nvSpPr>
          <p:cNvPr id="143" name="Google Shape;143;p26"/>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00000"/>
              </a:lnSpc>
              <a:spcBef>
                <a:spcPts val="0"/>
              </a:spcBef>
              <a:spcAft>
                <a:spcPts val="0"/>
              </a:spcAft>
              <a:buNone/>
            </a:pPr>
            <a:r>
              <a:rPr lang="en" sz="2100">
                <a:solidFill>
                  <a:schemeClr val="dk1"/>
                </a:solidFill>
                <a:latin typeface="Calibri"/>
                <a:ea typeface="Calibri"/>
                <a:cs typeface="Calibri"/>
                <a:sym typeface="Calibri"/>
              </a:rPr>
              <a:t>Agentic Orchestration</a:t>
            </a:r>
            <a:endParaRPr b="0" i="0" sz="2100" u="none" cap="none" strike="noStrike">
              <a:solidFill>
                <a:srgbClr val="000000"/>
              </a:solidFill>
              <a:latin typeface="Calibri"/>
              <a:ea typeface="Calibri"/>
              <a:cs typeface="Calibri"/>
              <a:sym typeface="Calibri"/>
            </a:endParaRPr>
          </a:p>
        </p:txBody>
      </p:sp>
      <p:sp>
        <p:nvSpPr>
          <p:cNvPr id="144" name="Google Shape;144;p26"/>
          <p:cNvSpPr/>
          <p:nvPr/>
        </p:nvSpPr>
        <p:spPr>
          <a:xfrm>
            <a:off x="370250" y="757525"/>
            <a:ext cx="3819000" cy="3187200"/>
          </a:xfrm>
          <a:prstGeom prst="rect">
            <a:avLst/>
          </a:prstGeom>
          <a:noFill/>
          <a:ln>
            <a:noFill/>
          </a:ln>
        </p:spPr>
        <p:txBody>
          <a:bodyPr anchorCtr="0" anchor="t" bIns="68575" lIns="67500" spcFirstLastPara="1" rIns="67500" wrap="square" tIns="68575">
            <a:noAutofit/>
          </a:bodyPr>
          <a:lstStyle/>
          <a:p>
            <a:pPr indent="0" lvl="0" marL="0" rtl="0" algn="l">
              <a:lnSpc>
                <a:spcPct val="115000"/>
              </a:lnSpc>
              <a:spcBef>
                <a:spcPts val="0"/>
              </a:spcBef>
              <a:spcAft>
                <a:spcPts val="0"/>
              </a:spcAft>
              <a:buNone/>
            </a:pPr>
            <a:r>
              <a:rPr lang="en" sz="1300">
                <a:solidFill>
                  <a:schemeClr val="dk1"/>
                </a:solidFill>
                <a:latin typeface="Calibri"/>
                <a:ea typeface="Calibri"/>
                <a:cs typeface="Calibri"/>
                <a:sym typeface="Calibri"/>
              </a:rPr>
              <a:t> The </a:t>
            </a:r>
            <a:r>
              <a:rPr b="1" i="1" lang="en" sz="1300">
                <a:solidFill>
                  <a:schemeClr val="dk1"/>
                </a:solidFill>
                <a:latin typeface="Calibri"/>
                <a:ea typeface="Calibri"/>
                <a:cs typeface="Calibri"/>
                <a:sym typeface="Calibri"/>
              </a:rPr>
              <a:t>Agentic Core</a:t>
            </a:r>
            <a:r>
              <a:rPr lang="en" sz="1300">
                <a:solidFill>
                  <a:schemeClr val="dk1"/>
                </a:solidFill>
                <a:latin typeface="Calibri"/>
                <a:ea typeface="Calibri"/>
                <a:cs typeface="Calibri"/>
                <a:sym typeface="Calibri"/>
              </a:rPr>
              <a:t> consists of  Core agents and Assistant agents:</a:t>
            </a:r>
            <a:endParaRPr sz="13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Engine Routing Agent</a:t>
            </a:r>
            <a:r>
              <a:rPr lang="en" sz="1200">
                <a:solidFill>
                  <a:schemeClr val="dk1"/>
                </a:solidFill>
                <a:latin typeface="Calibri"/>
                <a:ea typeface="Calibri"/>
                <a:cs typeface="Calibri"/>
                <a:sym typeface="Calibri"/>
              </a:rPr>
              <a:t> (Core): Zero-shot prompted LLM. Selects the engine to activate. Rejects requests that fall outside the scope of the available engines.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Conversational Agent</a:t>
            </a:r>
            <a:r>
              <a:rPr lang="en" sz="1200">
                <a:solidFill>
                  <a:schemeClr val="dk1"/>
                </a:solidFill>
                <a:latin typeface="Calibri"/>
                <a:ea typeface="Calibri"/>
                <a:cs typeface="Calibri"/>
                <a:sym typeface="Calibri"/>
              </a:rPr>
              <a:t> (Core): Designed to handle general, ambiguous, or out-of-domain queries. Prompted not to respond to irrelevant requests.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Argument extraction Agent</a:t>
            </a:r>
            <a:r>
              <a:rPr lang="en" sz="1200">
                <a:solidFill>
                  <a:schemeClr val="dk1"/>
                </a:solidFill>
                <a:latin typeface="Calibri"/>
                <a:ea typeface="Calibri"/>
                <a:cs typeface="Calibri"/>
                <a:sym typeface="Calibri"/>
              </a:rPr>
              <a:t> (Assistant): Extract key parameters required by specific tools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Tool Feasibility Agent</a:t>
            </a:r>
            <a:r>
              <a:rPr lang="en" sz="1200">
                <a:solidFill>
                  <a:schemeClr val="dk1"/>
                </a:solidFill>
                <a:latin typeface="Calibri"/>
                <a:ea typeface="Calibri"/>
                <a:cs typeface="Calibri"/>
                <a:sym typeface="Calibri"/>
              </a:rPr>
              <a:t> (Assistant): Responsible for validating whether a requested operation is feasible under current system capabilities</a:t>
            </a:r>
            <a:endParaRPr sz="1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p:nvPr/>
        </p:nvSpPr>
        <p:spPr>
          <a:xfrm>
            <a:off x="475200" y="2081970"/>
            <a:ext cx="8194800" cy="978900"/>
          </a:xfrm>
          <a:prstGeom prst="rect">
            <a:avLst/>
          </a:prstGeom>
          <a:solidFill>
            <a:srgbClr val="6FEBD3"/>
          </a:solidFill>
          <a:ln cap="flat" cmpd="sng" w="12700">
            <a:solidFill>
              <a:srgbClr val="8BEFDB"/>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None/>
            </a:pPr>
            <a:r>
              <a:rPr b="0" i="0" lang="en" sz="3600" u="none" cap="none" strike="noStrike">
                <a:solidFill>
                  <a:schemeClr val="lt1"/>
                </a:solidFill>
                <a:latin typeface="Calibri"/>
                <a:ea typeface="Calibri"/>
                <a:cs typeface="Calibri"/>
                <a:sym typeface="Calibri"/>
              </a:rPr>
              <a:t>Content-based </a:t>
            </a:r>
            <a:r>
              <a:rPr lang="en" sz="3600">
                <a:solidFill>
                  <a:schemeClr val="lt1"/>
                </a:solidFill>
                <a:latin typeface="Calibri"/>
                <a:ea typeface="Calibri"/>
                <a:cs typeface="Calibri"/>
                <a:sym typeface="Calibri"/>
              </a:rPr>
              <a:t>E</a:t>
            </a:r>
            <a:r>
              <a:rPr b="0" i="0" lang="en" sz="3600" u="none" cap="none" strike="noStrike">
                <a:solidFill>
                  <a:schemeClr val="lt1"/>
                </a:solidFill>
                <a:latin typeface="Calibri"/>
                <a:ea typeface="Calibri"/>
                <a:cs typeface="Calibri"/>
                <a:sym typeface="Calibri"/>
              </a:rPr>
              <a:t>xtractor </a:t>
            </a:r>
            <a:r>
              <a:rPr lang="en" sz="3600">
                <a:solidFill>
                  <a:schemeClr val="lt1"/>
                </a:solidFill>
                <a:latin typeface="Calibri"/>
                <a:ea typeface="Calibri"/>
                <a:cs typeface="Calibri"/>
                <a:sym typeface="Calibri"/>
              </a:rPr>
              <a:t>E</a:t>
            </a:r>
            <a:r>
              <a:rPr b="0" i="0" lang="en" sz="3600" u="none" cap="none" strike="noStrike">
                <a:solidFill>
                  <a:schemeClr val="lt1"/>
                </a:solidFill>
                <a:latin typeface="Calibri"/>
                <a:ea typeface="Calibri"/>
                <a:cs typeface="Calibri"/>
                <a:sym typeface="Calibri"/>
              </a:rPr>
              <a:t>ngines</a:t>
            </a:r>
            <a:endParaRPr b="0" i="0" sz="36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p:nvPr/>
        </p:nvSpPr>
        <p:spPr>
          <a:xfrm>
            <a:off x="370095" y="300330"/>
            <a:ext cx="8682000" cy="457200"/>
          </a:xfrm>
          <a:prstGeom prst="rect">
            <a:avLst/>
          </a:prstGeom>
          <a:noFill/>
          <a:ln>
            <a:noFill/>
          </a:ln>
        </p:spPr>
        <p:txBody>
          <a:bodyPr anchorCtr="0" anchor="t" bIns="68575" lIns="67500" spcFirstLastPara="1" rIns="67500" wrap="square" tIns="68575">
            <a:noAutofit/>
          </a:bodyPr>
          <a:lstStyle/>
          <a:p>
            <a:pPr indent="0" lvl="0" marL="0" marR="0" rtl="0" algn="l">
              <a:lnSpc>
                <a:spcPct val="100000"/>
              </a:lnSpc>
              <a:spcBef>
                <a:spcPts val="0"/>
              </a:spcBef>
              <a:spcAft>
                <a:spcPts val="0"/>
              </a:spcAft>
              <a:buNone/>
            </a:pPr>
            <a:r>
              <a:rPr b="0" i="0" lang="en" sz="2100" u="none" cap="none" strike="noStrike">
                <a:solidFill>
                  <a:schemeClr val="dk1"/>
                </a:solidFill>
                <a:latin typeface="Calibri"/>
                <a:ea typeface="Calibri"/>
                <a:cs typeface="Calibri"/>
                <a:sym typeface="Calibri"/>
              </a:rPr>
              <a:t>Knowledge Graph Q</a:t>
            </a:r>
            <a:r>
              <a:rPr lang="en" sz="2100">
                <a:solidFill>
                  <a:schemeClr val="dk1"/>
                </a:solidFill>
                <a:latin typeface="Calibri"/>
                <a:ea typeface="Calibri"/>
                <a:cs typeface="Calibri"/>
                <a:sym typeface="Calibri"/>
              </a:rPr>
              <a:t>uestion Answering</a:t>
            </a:r>
            <a:r>
              <a:rPr b="0" i="0" lang="en" sz="2100" u="none" cap="none" strike="noStrike">
                <a:solidFill>
                  <a:schemeClr val="dk1"/>
                </a:solidFill>
                <a:latin typeface="Calibri"/>
                <a:ea typeface="Calibri"/>
                <a:cs typeface="Calibri"/>
                <a:sym typeface="Calibri"/>
              </a:rPr>
              <a:t> Engine (Te</a:t>
            </a:r>
            <a:r>
              <a:rPr lang="en" sz="2100">
                <a:solidFill>
                  <a:schemeClr val="dk1"/>
                </a:solidFill>
                <a:latin typeface="Calibri"/>
                <a:ea typeface="Calibri"/>
                <a:cs typeface="Calibri"/>
                <a:sym typeface="Calibri"/>
              </a:rPr>
              <a:t>rraQ)</a:t>
            </a:r>
            <a:endParaRPr b="0" i="0" sz="2100" u="none" cap="none" strike="noStrike">
              <a:solidFill>
                <a:srgbClr val="000000"/>
              </a:solidFill>
              <a:latin typeface="Calibri"/>
              <a:ea typeface="Calibri"/>
              <a:cs typeface="Calibri"/>
              <a:sym typeface="Calibri"/>
            </a:endParaRPr>
          </a:p>
        </p:txBody>
      </p:sp>
      <p:sp>
        <p:nvSpPr>
          <p:cNvPr id="156" name="Google Shape;156;p28"/>
          <p:cNvSpPr/>
          <p:nvPr/>
        </p:nvSpPr>
        <p:spPr>
          <a:xfrm>
            <a:off x="370250" y="757525"/>
            <a:ext cx="8681700" cy="1006500"/>
          </a:xfrm>
          <a:prstGeom prst="rect">
            <a:avLst/>
          </a:prstGeom>
          <a:noFill/>
          <a:ln>
            <a:noFill/>
          </a:ln>
        </p:spPr>
        <p:txBody>
          <a:bodyPr anchorCtr="0" anchor="t" bIns="68575" lIns="67500" spcFirstLastPara="1" rIns="67500" wrap="square" tIns="68575">
            <a:noAutofit/>
          </a:bodyPr>
          <a:lstStyle/>
          <a:p>
            <a:pPr indent="0" lvl="0" marL="0" marR="0" rtl="0" algn="l">
              <a:lnSpc>
                <a:spcPct val="115000"/>
              </a:lnSpc>
              <a:spcBef>
                <a:spcPts val="0"/>
              </a:spcBef>
              <a:spcAft>
                <a:spcPts val="0"/>
              </a:spcAft>
              <a:buNone/>
            </a:pPr>
            <a:r>
              <a:rPr b="0" i="0" lang="en" sz="1300" u="none" cap="none" strike="noStrike">
                <a:solidFill>
                  <a:schemeClr val="dk1"/>
                </a:solidFill>
                <a:latin typeface="Calibri"/>
                <a:ea typeface="Calibri"/>
                <a:cs typeface="Calibri"/>
                <a:sym typeface="Calibri"/>
              </a:rPr>
              <a:t>The </a:t>
            </a:r>
            <a:r>
              <a:rPr b="1" i="1" lang="en" sz="1300" u="none" cap="none" strike="noStrike">
                <a:solidFill>
                  <a:schemeClr val="dk1"/>
                </a:solidFill>
                <a:latin typeface="Calibri"/>
                <a:ea typeface="Calibri"/>
                <a:cs typeface="Calibri"/>
                <a:sym typeface="Calibri"/>
              </a:rPr>
              <a:t>Digital Assistant</a:t>
            </a:r>
            <a:r>
              <a:rPr b="0" i="0" lang="en" sz="1300" u="none" cap="none" strike="noStrike">
                <a:solidFill>
                  <a:schemeClr val="dk1"/>
                </a:solidFill>
                <a:latin typeface="Calibri"/>
                <a:ea typeface="Calibri"/>
                <a:cs typeface="Calibri"/>
                <a:sym typeface="Calibri"/>
              </a:rPr>
              <a:t> must be able to address requests for images that satisfy </a:t>
            </a:r>
            <a:r>
              <a:rPr b="1" i="0" lang="en" sz="1300" u="none" cap="none" strike="noStrike">
                <a:solidFill>
                  <a:srgbClr val="674EA7"/>
                </a:solidFill>
                <a:latin typeface="Calibri"/>
                <a:ea typeface="Calibri"/>
                <a:cs typeface="Calibri"/>
                <a:sym typeface="Calibri"/>
              </a:rPr>
              <a:t>spatial</a:t>
            </a:r>
            <a:r>
              <a:rPr b="0" i="0" lang="en" sz="1300" u="none" cap="none" strike="noStrike">
                <a:solidFill>
                  <a:schemeClr val="dk1"/>
                </a:solidFill>
                <a:latin typeface="Calibri"/>
                <a:ea typeface="Calibri"/>
                <a:cs typeface="Calibri"/>
                <a:sym typeface="Calibri"/>
              </a:rPr>
              <a:t>, </a:t>
            </a:r>
            <a:r>
              <a:rPr b="1" i="0" lang="en" sz="1300" u="none" cap="none" strike="noStrike">
                <a:solidFill>
                  <a:srgbClr val="6AA84F"/>
                </a:solidFill>
                <a:latin typeface="Calibri"/>
                <a:ea typeface="Calibri"/>
                <a:cs typeface="Calibri"/>
                <a:sym typeface="Calibri"/>
              </a:rPr>
              <a:t>temporal</a:t>
            </a:r>
            <a:r>
              <a:rPr b="0" i="0" lang="en" sz="1300" u="none" cap="none" strike="noStrike">
                <a:solidFill>
                  <a:schemeClr val="dk1"/>
                </a:solidFill>
                <a:latin typeface="Calibri"/>
                <a:ea typeface="Calibri"/>
                <a:cs typeface="Calibri"/>
                <a:sym typeface="Calibri"/>
              </a:rPr>
              <a:t> and </a:t>
            </a:r>
            <a:r>
              <a:rPr b="1" i="0" lang="en" sz="1300" u="none" cap="none" strike="noStrike">
                <a:solidFill>
                  <a:srgbClr val="45818E"/>
                </a:solidFill>
                <a:latin typeface="Calibri"/>
                <a:ea typeface="Calibri"/>
                <a:cs typeface="Calibri"/>
                <a:sym typeface="Calibri"/>
              </a:rPr>
              <a:t>metadata-related</a:t>
            </a:r>
            <a:r>
              <a:rPr b="0" i="0" lang="en" sz="1300" u="none" cap="none" strike="noStrike">
                <a:solidFill>
                  <a:schemeClr val="dk1"/>
                </a:solidFill>
                <a:latin typeface="Calibri"/>
                <a:ea typeface="Calibri"/>
                <a:cs typeface="Calibri"/>
                <a:sym typeface="Calibri"/>
              </a:rPr>
              <a:t> constraints:</a:t>
            </a:r>
            <a:endParaRPr b="0" i="0" sz="13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3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i="1" lang="en" sz="1150">
                <a:solidFill>
                  <a:schemeClr val="dk1"/>
                </a:solidFill>
              </a:rPr>
              <a:t>Find 10 images of </a:t>
            </a:r>
            <a:r>
              <a:rPr b="1" i="1" lang="en" sz="1150">
                <a:solidFill>
                  <a:srgbClr val="674EA7"/>
                </a:solidFill>
              </a:rPr>
              <a:t>Piedmont</a:t>
            </a:r>
            <a:r>
              <a:rPr i="1" lang="en" sz="1150">
                <a:solidFill>
                  <a:schemeClr val="dk1"/>
                </a:solidFill>
              </a:rPr>
              <a:t> with </a:t>
            </a:r>
            <a:r>
              <a:rPr b="1" i="1" lang="en" sz="1150">
                <a:solidFill>
                  <a:srgbClr val="45818E"/>
                </a:solidFill>
              </a:rPr>
              <a:t>cloud coverage under 20%</a:t>
            </a:r>
            <a:r>
              <a:rPr i="1" lang="en" sz="1150">
                <a:solidFill>
                  <a:schemeClr val="dk1"/>
                </a:solidFill>
              </a:rPr>
              <a:t> and </a:t>
            </a:r>
            <a:r>
              <a:rPr b="1" i="1" lang="en" sz="1150">
                <a:solidFill>
                  <a:srgbClr val="45818E"/>
                </a:solidFill>
              </a:rPr>
              <a:t>more than</a:t>
            </a:r>
            <a:r>
              <a:rPr i="1" lang="en" sz="1150">
                <a:solidFill>
                  <a:schemeClr val="dk1"/>
                </a:solidFill>
              </a:rPr>
              <a:t> </a:t>
            </a:r>
            <a:r>
              <a:rPr b="1" i="1" lang="en" sz="1150">
                <a:solidFill>
                  <a:srgbClr val="45818E"/>
                </a:solidFill>
              </a:rPr>
              <a:t>50% vegetation</a:t>
            </a:r>
            <a:r>
              <a:rPr i="1" lang="en" sz="1150">
                <a:solidFill>
                  <a:schemeClr val="dk1"/>
                </a:solidFill>
              </a:rPr>
              <a:t>, taken in </a:t>
            </a:r>
            <a:r>
              <a:rPr b="1" i="1" lang="en" sz="1150">
                <a:solidFill>
                  <a:srgbClr val="6AA84F"/>
                </a:solidFill>
              </a:rPr>
              <a:t>August 2022</a:t>
            </a:r>
            <a:r>
              <a:rPr i="1" lang="en" sz="1150">
                <a:solidFill>
                  <a:schemeClr val="dk1"/>
                </a:solidFill>
              </a:rPr>
              <a:t>.</a:t>
            </a:r>
            <a:endParaRPr b="0" i="0" sz="1500" cap="none" strike="noStrike">
              <a:solidFill>
                <a:srgbClr val="000000"/>
              </a:solidFill>
              <a:latin typeface="Calibri"/>
              <a:ea typeface="Calibri"/>
              <a:cs typeface="Calibri"/>
              <a:sym typeface="Calibri"/>
            </a:endParaRPr>
          </a:p>
        </p:txBody>
      </p:sp>
      <p:pic>
        <p:nvPicPr>
          <p:cNvPr id="157" name="Google Shape;157;p28"/>
          <p:cNvPicPr preferRelativeResize="0"/>
          <p:nvPr/>
        </p:nvPicPr>
        <p:blipFill>
          <a:blip r:embed="rId3">
            <a:alphaModFix/>
          </a:blip>
          <a:stretch>
            <a:fillRect/>
          </a:stretch>
        </p:blipFill>
        <p:spPr>
          <a:xfrm>
            <a:off x="282225" y="1908525"/>
            <a:ext cx="4911753" cy="2433550"/>
          </a:xfrm>
          <a:prstGeom prst="rect">
            <a:avLst/>
          </a:prstGeom>
          <a:noFill/>
          <a:ln>
            <a:noFill/>
          </a:ln>
        </p:spPr>
      </p:pic>
      <p:pic>
        <p:nvPicPr>
          <p:cNvPr id="158" name="Google Shape;158;p28"/>
          <p:cNvPicPr preferRelativeResize="0"/>
          <p:nvPr/>
        </p:nvPicPr>
        <p:blipFill>
          <a:blip r:embed="rId4">
            <a:alphaModFix/>
          </a:blip>
          <a:stretch>
            <a:fillRect/>
          </a:stretch>
        </p:blipFill>
        <p:spPr>
          <a:xfrm>
            <a:off x="5139599" y="1952726"/>
            <a:ext cx="4298722" cy="228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agio-flat-mint">
      <a:dk1>
        <a:srgbClr val="000000"/>
      </a:dk1>
      <a:lt1>
        <a:srgbClr val="FFFFFF"/>
      </a:lt1>
      <a:dk2>
        <a:srgbClr val="44546A"/>
      </a:dk2>
      <a:lt2>
        <a:srgbClr val="E7E6E6"/>
      </a:lt2>
      <a:accent1>
        <a:srgbClr val="1ABB9B"/>
      </a:accent1>
      <a:accent2>
        <a:srgbClr val="169F84"/>
      </a:accent2>
      <a:accent3>
        <a:srgbClr val="A5A5A5"/>
      </a:accent3>
      <a:accent4>
        <a:srgbClr val="7E7F7E"/>
      </a:accent4>
      <a:accent5>
        <a:srgbClr val="4472C4"/>
      </a:accent5>
      <a:accent6>
        <a:srgbClr val="585958"/>
      </a:accent6>
      <a:hlink>
        <a:srgbClr val="D8D9D8"/>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agio-flat-mint">
      <a:dk1>
        <a:srgbClr val="000000"/>
      </a:dk1>
      <a:lt1>
        <a:srgbClr val="FFFFFF"/>
      </a:lt1>
      <a:dk2>
        <a:srgbClr val="44546A"/>
      </a:dk2>
      <a:lt2>
        <a:srgbClr val="E7E6E6"/>
      </a:lt2>
      <a:accent1>
        <a:srgbClr val="1ABB9B"/>
      </a:accent1>
      <a:accent2>
        <a:srgbClr val="169F84"/>
      </a:accent2>
      <a:accent3>
        <a:srgbClr val="A5A5A5"/>
      </a:accent3>
      <a:accent4>
        <a:srgbClr val="7E7F7E"/>
      </a:accent4>
      <a:accent5>
        <a:srgbClr val="4472C4"/>
      </a:accent5>
      <a:accent6>
        <a:srgbClr val="585958"/>
      </a:accent6>
      <a:hlink>
        <a:srgbClr val="D8D9D8"/>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agio-flat-mint">
      <a:dk1>
        <a:srgbClr val="000000"/>
      </a:dk1>
      <a:lt1>
        <a:srgbClr val="FFFFFF"/>
      </a:lt1>
      <a:dk2>
        <a:srgbClr val="44546A"/>
      </a:dk2>
      <a:lt2>
        <a:srgbClr val="E7E6E6"/>
      </a:lt2>
      <a:accent1>
        <a:srgbClr val="1ABB9B"/>
      </a:accent1>
      <a:accent2>
        <a:srgbClr val="169F84"/>
      </a:accent2>
      <a:accent3>
        <a:srgbClr val="A5A5A5"/>
      </a:accent3>
      <a:accent4>
        <a:srgbClr val="7E7F7E"/>
      </a:accent4>
      <a:accent5>
        <a:srgbClr val="4472C4"/>
      </a:accent5>
      <a:accent6>
        <a:srgbClr val="585958"/>
      </a:accent6>
      <a:hlink>
        <a:srgbClr val="D8D9D8"/>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